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>
        <p:scale>
          <a:sx n="60" d="100"/>
          <a:sy n="60" d="100"/>
        </p:scale>
        <p:origin x="488" y="9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0809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2993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9214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5809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4773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896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1480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736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8835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200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9259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FD0A6-743A-4C8E-81EA-D793652EC1E1}" type="datetimeFigureOut">
              <a:rPr lang="de-DE" smtClean="0"/>
              <a:t>17.10.2016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F69E0-793C-4E4E-AC24-E85F8766BA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793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 preferRelativeResize="0">
            <a:picLocks noChangeAspect="1"/>
          </p:cNvPicPr>
          <p:nvPr/>
        </p:nvPicPr>
        <p:blipFill rotWithShape="1">
          <a:blip r:embed="rId2"/>
          <a:srcRect l="8752" t="11334" r="14325" b="10501"/>
          <a:stretch/>
        </p:blipFill>
        <p:spPr>
          <a:xfrm>
            <a:off x="0" y="172"/>
            <a:ext cx="12192000" cy="6858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 flipH="1">
            <a:off x="9657552" y="6456556"/>
            <a:ext cx="2534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www.openstreetmap.org</a:t>
            </a:r>
          </a:p>
        </p:txBody>
      </p:sp>
      <p:sp>
        <p:nvSpPr>
          <p:cNvPr id="8" name="Rechteck 7"/>
          <p:cNvSpPr/>
          <p:nvPr/>
        </p:nvSpPr>
        <p:spPr>
          <a:xfrm rot="18614025">
            <a:off x="5317968" y="3480535"/>
            <a:ext cx="363942" cy="44829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 rot="18614025">
            <a:off x="4605483" y="3091519"/>
            <a:ext cx="536241" cy="36441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/>
          <p:cNvSpPr txBox="1"/>
          <p:nvPr/>
        </p:nvSpPr>
        <p:spPr>
          <a:xfrm>
            <a:off x="3004605" y="2715611"/>
            <a:ext cx="1777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>
                <a:solidFill>
                  <a:srgbClr val="7030A0"/>
                </a:solidFill>
              </a:rPr>
              <a:t>Weltenraum</a:t>
            </a:r>
          </a:p>
        </p:txBody>
      </p:sp>
      <p:sp>
        <p:nvSpPr>
          <p:cNvPr id="44" name="Textfeld 43"/>
          <p:cNvSpPr txBox="1"/>
          <p:nvPr/>
        </p:nvSpPr>
        <p:spPr>
          <a:xfrm>
            <a:off x="4508207" y="4209343"/>
            <a:ext cx="14427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Antennen</a:t>
            </a:r>
          </a:p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Wald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799236" y="191386"/>
            <a:ext cx="3589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i="1" u="sng" dirty="0"/>
              <a:t>Plenum 2016-10-20</a:t>
            </a:r>
          </a:p>
        </p:txBody>
      </p:sp>
      <p:sp>
        <p:nvSpPr>
          <p:cNvPr id="46" name="Textfeld 45"/>
          <p:cNvSpPr txBox="1"/>
          <p:nvPr/>
        </p:nvSpPr>
        <p:spPr>
          <a:xfrm>
            <a:off x="7811645" y="2042423"/>
            <a:ext cx="3661200" cy="2154436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Inhalt </a:t>
            </a:r>
            <a:r>
              <a:rPr lang="de-DE" sz="1500" b="1" dirty="0">
                <a:solidFill>
                  <a:schemeClr val="bg1"/>
                </a:solidFill>
              </a:rPr>
              <a:t>(nur 5  Folien!)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2100" i="1" dirty="0">
                <a:solidFill>
                  <a:schemeClr val="bg1"/>
                </a:solidFill>
              </a:rPr>
              <a:t>Netzwerkplan aktuell + neu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2100" i="1" dirty="0">
                <a:solidFill>
                  <a:schemeClr val="bg1"/>
                </a:solidFill>
              </a:rPr>
              <a:t>Ziele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2100" i="1" dirty="0">
                <a:solidFill>
                  <a:schemeClr val="bg1"/>
                </a:solidFill>
              </a:rPr>
              <a:t>Konzept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2100" i="1" dirty="0">
                <a:solidFill>
                  <a:schemeClr val="bg1"/>
                </a:solidFill>
              </a:rPr>
              <a:t>Budget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2100" i="1" dirty="0">
                <a:solidFill>
                  <a:schemeClr val="bg1"/>
                </a:solidFill>
              </a:rPr>
              <a:t>Plenumsbeschluss &amp; Plan</a:t>
            </a:r>
          </a:p>
        </p:txBody>
      </p:sp>
      <p:cxnSp>
        <p:nvCxnSpPr>
          <p:cNvPr id="3" name="Gerade Verbindung mit Pfeil 2"/>
          <p:cNvCxnSpPr/>
          <p:nvPr/>
        </p:nvCxnSpPr>
        <p:spPr>
          <a:xfrm>
            <a:off x="4130877" y="675425"/>
            <a:ext cx="2879016" cy="17061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lipse 17"/>
          <p:cNvSpPr/>
          <p:nvPr/>
        </p:nvSpPr>
        <p:spPr>
          <a:xfrm>
            <a:off x="7009893" y="2381553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/>
          <p:cNvSpPr txBox="1"/>
          <p:nvPr/>
        </p:nvSpPr>
        <p:spPr>
          <a:xfrm>
            <a:off x="799236" y="930478"/>
            <a:ext cx="3584894" cy="1754326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</a:rPr>
              <a:t>Thema:</a:t>
            </a:r>
          </a:p>
          <a:p>
            <a:r>
              <a:rPr lang="de-DE" sz="2400" b="1" dirty="0">
                <a:solidFill>
                  <a:schemeClr val="bg1"/>
                </a:solidFill>
              </a:rPr>
              <a:t>aus Optionsraum 4 [OR4]</a:t>
            </a:r>
          </a:p>
          <a:p>
            <a:r>
              <a:rPr lang="de-DE" sz="2400" b="1" dirty="0">
                <a:solidFill>
                  <a:schemeClr val="bg1"/>
                </a:solidFill>
              </a:rPr>
              <a:t>wird Weltenraum</a:t>
            </a:r>
            <a:endParaRPr lang="de-DE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</a:rPr>
              <a:t>Weltenraum-Team </a:t>
            </a:r>
            <a:r>
              <a:rPr lang="de-DE" dirty="0">
                <a:solidFill>
                  <a:schemeClr val="bg1"/>
                </a:solidFill>
              </a:rPr>
              <a:t>(8+)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chemeClr val="bg1"/>
                </a:solidFill>
              </a:rPr>
              <a:t>FreiFunk</a:t>
            </a:r>
            <a:r>
              <a:rPr lang="de-DE" sz="2000" dirty="0">
                <a:solidFill>
                  <a:schemeClr val="bg1"/>
                </a:solidFill>
              </a:rPr>
              <a:t>-Stuttgart </a:t>
            </a:r>
            <a:r>
              <a:rPr lang="de-DE" dirty="0">
                <a:solidFill>
                  <a:schemeClr val="bg1"/>
                </a:solidFill>
              </a:rPr>
              <a:t>(2+)</a:t>
            </a:r>
          </a:p>
        </p:txBody>
      </p:sp>
      <p:sp>
        <p:nvSpPr>
          <p:cNvPr id="14" name="Textfeld 13"/>
          <p:cNvSpPr txBox="1"/>
          <p:nvPr/>
        </p:nvSpPr>
        <p:spPr>
          <a:xfrm rot="1814448">
            <a:off x="4509142" y="1082915"/>
            <a:ext cx="2637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 err="1"/>
              <a:t>you</a:t>
            </a:r>
            <a:r>
              <a:rPr lang="de-DE" sz="2800" b="1" dirty="0"/>
              <a:t> </a:t>
            </a:r>
            <a:r>
              <a:rPr lang="de-DE" sz="2800" b="1" dirty="0" err="1"/>
              <a:t>are</a:t>
            </a:r>
            <a:r>
              <a:rPr lang="de-DE" sz="2800" b="1" dirty="0"/>
              <a:t> </a:t>
            </a:r>
            <a:r>
              <a:rPr lang="de-DE" sz="2800" b="1" dirty="0" err="1"/>
              <a:t>here</a:t>
            </a:r>
            <a:endParaRPr lang="de-DE" sz="2800" b="1" dirty="0"/>
          </a:p>
        </p:txBody>
      </p:sp>
      <p:sp>
        <p:nvSpPr>
          <p:cNvPr id="24" name="Ellipse 23"/>
          <p:cNvSpPr/>
          <p:nvPr/>
        </p:nvSpPr>
        <p:spPr>
          <a:xfrm>
            <a:off x="-133657" y="6456556"/>
            <a:ext cx="461255" cy="4428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/>
          <p:cNvSpPr txBox="1"/>
          <p:nvPr/>
        </p:nvSpPr>
        <p:spPr>
          <a:xfrm>
            <a:off x="-25384" y="6406919"/>
            <a:ext cx="3529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b="1" dirty="0">
                <a:solidFill>
                  <a:schemeClr val="bg1"/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678896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 preferRelativeResize="0">
            <a:picLocks noChangeAspect="1"/>
          </p:cNvPicPr>
          <p:nvPr/>
        </p:nvPicPr>
        <p:blipFill rotWithShape="1">
          <a:blip r:embed="rId2"/>
          <a:srcRect l="8752" t="11334" r="14325" b="105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 flipH="1">
            <a:off x="9657552" y="6456556"/>
            <a:ext cx="2534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www.openstreetmap.org</a:t>
            </a:r>
          </a:p>
        </p:txBody>
      </p:sp>
      <p:sp>
        <p:nvSpPr>
          <p:cNvPr id="7" name="Rechteck 6"/>
          <p:cNvSpPr/>
          <p:nvPr/>
        </p:nvSpPr>
        <p:spPr>
          <a:xfrm rot="18614025">
            <a:off x="5334659" y="2220332"/>
            <a:ext cx="536241" cy="36441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 rot="18614025">
            <a:off x="5317968" y="3480535"/>
            <a:ext cx="363942" cy="44829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 rot="18614025">
            <a:off x="4605483" y="3091519"/>
            <a:ext cx="536241" cy="36441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/>
          <p:cNvSpPr/>
          <p:nvPr/>
        </p:nvSpPr>
        <p:spPr>
          <a:xfrm>
            <a:off x="5411895" y="2996530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r Verbinder 13"/>
          <p:cNvCxnSpPr/>
          <p:nvPr/>
        </p:nvCxnSpPr>
        <p:spPr>
          <a:xfrm flipV="1">
            <a:off x="5919446" y="3699794"/>
            <a:ext cx="294365" cy="268495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/>
          <p:cNvCxnSpPr>
            <a:stCxn id="10" idx="5"/>
          </p:cNvCxnSpPr>
          <p:nvPr/>
        </p:nvCxnSpPr>
        <p:spPr>
          <a:xfrm>
            <a:off x="5563152" y="3141737"/>
            <a:ext cx="650659" cy="562947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/>
          <p:cNvCxnSpPr/>
          <p:nvPr/>
        </p:nvCxnSpPr>
        <p:spPr>
          <a:xfrm flipV="1">
            <a:off x="5821511" y="3690337"/>
            <a:ext cx="193346" cy="186225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/>
          <p:cNvCxnSpPr/>
          <p:nvPr/>
        </p:nvCxnSpPr>
        <p:spPr>
          <a:xfrm flipV="1">
            <a:off x="4882701" y="3548444"/>
            <a:ext cx="932288" cy="623283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/>
          <p:cNvCxnSpPr/>
          <p:nvPr/>
        </p:nvCxnSpPr>
        <p:spPr>
          <a:xfrm>
            <a:off x="5814989" y="3524976"/>
            <a:ext cx="209648" cy="179708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/>
          <p:cNvCxnSpPr/>
          <p:nvPr/>
        </p:nvCxnSpPr>
        <p:spPr>
          <a:xfrm>
            <a:off x="4701760" y="3997906"/>
            <a:ext cx="209648" cy="179708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5766673" y="3856392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6" name="Gerader Verbinder 25"/>
          <p:cNvCxnSpPr/>
          <p:nvPr/>
        </p:nvCxnSpPr>
        <p:spPr>
          <a:xfrm>
            <a:off x="5815735" y="3869130"/>
            <a:ext cx="112745" cy="104049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/>
          <p:cNvSpPr txBox="1"/>
          <p:nvPr/>
        </p:nvSpPr>
        <p:spPr>
          <a:xfrm>
            <a:off x="3004605" y="2715611"/>
            <a:ext cx="1777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>
                <a:solidFill>
                  <a:srgbClr val="7030A0"/>
                </a:solidFill>
              </a:rPr>
              <a:t>Weltenraum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4624500" y="1979938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 err="1">
                <a:solidFill>
                  <a:schemeClr val="accent2">
                    <a:lumMod val="75000"/>
                  </a:schemeClr>
                </a:solidFill>
              </a:rPr>
              <a:t>eLab</a:t>
            </a:r>
            <a:endParaRPr lang="de-DE" sz="24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9" name="Gewitterblitz 38"/>
          <p:cNvSpPr/>
          <p:nvPr/>
        </p:nvSpPr>
        <p:spPr>
          <a:xfrm rot="1204014">
            <a:off x="5933998" y="2923024"/>
            <a:ext cx="275745" cy="479540"/>
          </a:xfrm>
          <a:prstGeom prst="lightningBol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Textfeld 40"/>
          <p:cNvSpPr txBox="1"/>
          <p:nvPr/>
        </p:nvSpPr>
        <p:spPr>
          <a:xfrm>
            <a:off x="6014857" y="3736488"/>
            <a:ext cx="111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FF0000"/>
                </a:solidFill>
              </a:rPr>
              <a:t>Nachbarn</a:t>
            </a:r>
          </a:p>
        </p:txBody>
      </p:sp>
      <p:sp>
        <p:nvSpPr>
          <p:cNvPr id="43" name="Gewitterblitz 42"/>
          <p:cNvSpPr/>
          <p:nvPr/>
        </p:nvSpPr>
        <p:spPr>
          <a:xfrm rot="1204014">
            <a:off x="4399597" y="3674396"/>
            <a:ext cx="275745" cy="479540"/>
          </a:xfrm>
          <a:prstGeom prst="lightningBol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Textfeld 43"/>
          <p:cNvSpPr txBox="1"/>
          <p:nvPr/>
        </p:nvSpPr>
        <p:spPr>
          <a:xfrm>
            <a:off x="4508207" y="4209343"/>
            <a:ext cx="14427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Antennen</a:t>
            </a:r>
          </a:p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Wald</a:t>
            </a:r>
          </a:p>
        </p:txBody>
      </p:sp>
      <p:sp>
        <p:nvSpPr>
          <p:cNvPr id="45" name="Textfeld 44"/>
          <p:cNvSpPr txBox="1"/>
          <p:nvPr/>
        </p:nvSpPr>
        <p:spPr>
          <a:xfrm>
            <a:off x="799236" y="191386"/>
            <a:ext cx="309407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i="1" u="sng" dirty="0"/>
              <a:t>Netzwerkplan</a:t>
            </a:r>
          </a:p>
          <a:p>
            <a:r>
              <a:rPr lang="de-DE" b="1" i="1" u="sng" dirty="0"/>
              <a:t>(aktuell)</a:t>
            </a:r>
          </a:p>
        </p:txBody>
      </p:sp>
      <p:sp>
        <p:nvSpPr>
          <p:cNvPr id="46" name="Textfeld 45"/>
          <p:cNvSpPr txBox="1"/>
          <p:nvPr/>
        </p:nvSpPr>
        <p:spPr>
          <a:xfrm>
            <a:off x="7811645" y="2042423"/>
            <a:ext cx="3661200" cy="954107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Nachbarnetz (aktuell)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irgendwo shack zum Nachbarn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(-) galvanisch gekoppelt</a:t>
            </a:r>
          </a:p>
        </p:txBody>
      </p:sp>
      <p:sp>
        <p:nvSpPr>
          <p:cNvPr id="24" name="Ellipse 23"/>
          <p:cNvSpPr/>
          <p:nvPr/>
        </p:nvSpPr>
        <p:spPr>
          <a:xfrm>
            <a:off x="-133657" y="6456556"/>
            <a:ext cx="461255" cy="4428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/>
          <p:cNvSpPr txBox="1"/>
          <p:nvPr/>
        </p:nvSpPr>
        <p:spPr>
          <a:xfrm>
            <a:off x="-25384" y="6406919"/>
            <a:ext cx="3529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b="1" dirty="0">
                <a:solidFill>
                  <a:schemeClr val="bg1"/>
                </a:solidFill>
              </a:rPr>
              <a:t>1</a:t>
            </a:r>
          </a:p>
        </p:txBody>
      </p:sp>
      <p:cxnSp>
        <p:nvCxnSpPr>
          <p:cNvPr id="28" name="Gerader Verbinder 27"/>
          <p:cNvCxnSpPr/>
          <p:nvPr/>
        </p:nvCxnSpPr>
        <p:spPr>
          <a:xfrm>
            <a:off x="11023340" y="2837523"/>
            <a:ext cx="387656" cy="17523"/>
          </a:xfrm>
          <a:prstGeom prst="line">
            <a:avLst/>
          </a:prstGeom>
          <a:ln w="412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550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 preferRelativeResize="0">
            <a:picLocks noChangeAspect="1"/>
          </p:cNvPicPr>
          <p:nvPr/>
        </p:nvPicPr>
        <p:blipFill rotWithShape="1">
          <a:blip r:embed="rId2"/>
          <a:srcRect l="8752" t="11334" r="14325" b="105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 flipH="1">
            <a:off x="9657552" y="6456556"/>
            <a:ext cx="2534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www.openstreetmap.org</a:t>
            </a:r>
          </a:p>
        </p:txBody>
      </p:sp>
      <p:sp>
        <p:nvSpPr>
          <p:cNvPr id="7" name="Rechteck 6"/>
          <p:cNvSpPr/>
          <p:nvPr/>
        </p:nvSpPr>
        <p:spPr>
          <a:xfrm rot="18614025">
            <a:off x="5334659" y="2220332"/>
            <a:ext cx="536241" cy="36441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 rot="18614025">
            <a:off x="5317968" y="3480535"/>
            <a:ext cx="363942" cy="44829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 rot="18614025">
            <a:off x="4605483" y="3091519"/>
            <a:ext cx="536241" cy="36441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9" name="Gerader Verbinder 18"/>
          <p:cNvCxnSpPr/>
          <p:nvPr/>
        </p:nvCxnSpPr>
        <p:spPr>
          <a:xfrm flipV="1">
            <a:off x="5821511" y="3690337"/>
            <a:ext cx="193346" cy="186225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/>
          <p:cNvCxnSpPr/>
          <p:nvPr/>
        </p:nvCxnSpPr>
        <p:spPr>
          <a:xfrm flipV="1">
            <a:off x="4882701" y="3548444"/>
            <a:ext cx="932288" cy="623283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/>
          <p:cNvCxnSpPr/>
          <p:nvPr/>
        </p:nvCxnSpPr>
        <p:spPr>
          <a:xfrm>
            <a:off x="5814989" y="3524976"/>
            <a:ext cx="209648" cy="179708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/>
          <p:cNvCxnSpPr/>
          <p:nvPr/>
        </p:nvCxnSpPr>
        <p:spPr>
          <a:xfrm>
            <a:off x="4701760" y="3997906"/>
            <a:ext cx="209648" cy="179708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llipse 30"/>
          <p:cNvSpPr/>
          <p:nvPr/>
        </p:nvSpPr>
        <p:spPr>
          <a:xfrm>
            <a:off x="5766673" y="3856392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/>
          <p:cNvSpPr txBox="1"/>
          <p:nvPr/>
        </p:nvSpPr>
        <p:spPr>
          <a:xfrm>
            <a:off x="3004605" y="2715611"/>
            <a:ext cx="1777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>
                <a:solidFill>
                  <a:srgbClr val="7030A0"/>
                </a:solidFill>
              </a:rPr>
              <a:t>Weltenraum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4624500" y="1979938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 err="1">
                <a:solidFill>
                  <a:schemeClr val="accent2">
                    <a:lumMod val="75000"/>
                  </a:schemeClr>
                </a:solidFill>
              </a:rPr>
              <a:t>eLab</a:t>
            </a:r>
            <a:endParaRPr lang="de-DE" sz="24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4508207" y="4209343"/>
            <a:ext cx="14427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Antennen</a:t>
            </a:r>
          </a:p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Wald</a:t>
            </a:r>
          </a:p>
        </p:txBody>
      </p:sp>
      <p:sp>
        <p:nvSpPr>
          <p:cNvPr id="39" name="Gewitterblitz 38"/>
          <p:cNvSpPr/>
          <p:nvPr/>
        </p:nvSpPr>
        <p:spPr>
          <a:xfrm rot="1204014">
            <a:off x="4399597" y="3674396"/>
            <a:ext cx="275745" cy="479540"/>
          </a:xfrm>
          <a:prstGeom prst="lightningBol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Ellipse 19"/>
          <p:cNvSpPr/>
          <p:nvPr/>
        </p:nvSpPr>
        <p:spPr>
          <a:xfrm>
            <a:off x="5571701" y="2074275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3" name="Gerader Verbinder 22"/>
          <p:cNvCxnSpPr>
            <a:endCxn id="20" idx="2"/>
          </p:cNvCxnSpPr>
          <p:nvPr/>
        </p:nvCxnSpPr>
        <p:spPr>
          <a:xfrm flipV="1">
            <a:off x="4570114" y="2159336"/>
            <a:ext cx="1001587" cy="1191902"/>
          </a:xfrm>
          <a:prstGeom prst="line">
            <a:avLst/>
          </a:prstGeom>
          <a:ln w="41275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/>
          <p:cNvCxnSpPr/>
          <p:nvPr/>
        </p:nvCxnSpPr>
        <p:spPr>
          <a:xfrm>
            <a:off x="5713188" y="2218468"/>
            <a:ext cx="195528" cy="696499"/>
          </a:xfrm>
          <a:prstGeom prst="line">
            <a:avLst/>
          </a:prstGeom>
          <a:ln w="412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/>
          <p:nvPr/>
        </p:nvCxnSpPr>
        <p:spPr>
          <a:xfrm flipV="1">
            <a:off x="5544681" y="2881774"/>
            <a:ext cx="364035" cy="427201"/>
          </a:xfrm>
          <a:prstGeom prst="line">
            <a:avLst/>
          </a:prstGeom>
          <a:ln w="412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/>
          <p:nvPr/>
        </p:nvCxnSpPr>
        <p:spPr>
          <a:xfrm flipV="1">
            <a:off x="5626030" y="3450799"/>
            <a:ext cx="157738" cy="152064"/>
          </a:xfrm>
          <a:prstGeom prst="line">
            <a:avLst/>
          </a:prstGeom>
          <a:ln w="412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/>
          <p:nvPr/>
        </p:nvCxnSpPr>
        <p:spPr>
          <a:xfrm flipH="1" flipV="1">
            <a:off x="5567845" y="3308975"/>
            <a:ext cx="194971" cy="141824"/>
          </a:xfrm>
          <a:prstGeom prst="line">
            <a:avLst/>
          </a:prstGeom>
          <a:ln w="412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/>
          <p:cNvCxnSpPr/>
          <p:nvPr/>
        </p:nvCxnSpPr>
        <p:spPr>
          <a:xfrm flipH="1">
            <a:off x="5561687" y="3648016"/>
            <a:ext cx="62896" cy="343312"/>
          </a:xfrm>
          <a:prstGeom prst="line">
            <a:avLst/>
          </a:prstGeom>
          <a:ln w="412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Ellipse 39"/>
          <p:cNvSpPr/>
          <p:nvPr/>
        </p:nvSpPr>
        <p:spPr>
          <a:xfrm>
            <a:off x="5479240" y="3865190"/>
            <a:ext cx="177209" cy="170121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/>
          <p:cNvSpPr/>
          <p:nvPr/>
        </p:nvSpPr>
        <p:spPr>
          <a:xfrm>
            <a:off x="5535979" y="3564923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Textfeld 42"/>
          <p:cNvSpPr txBox="1"/>
          <p:nvPr/>
        </p:nvSpPr>
        <p:spPr>
          <a:xfrm>
            <a:off x="5687551" y="3996439"/>
            <a:ext cx="18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 err="1">
                <a:solidFill>
                  <a:srgbClr val="0070C0"/>
                </a:solidFill>
              </a:rPr>
              <a:t>FreiFunkStuttgart</a:t>
            </a:r>
            <a:endParaRPr lang="de-DE" b="1" u="sng" dirty="0">
              <a:solidFill>
                <a:srgbClr val="0070C0"/>
              </a:solidFill>
            </a:endParaRPr>
          </a:p>
        </p:txBody>
      </p:sp>
      <p:cxnSp>
        <p:nvCxnSpPr>
          <p:cNvPr id="44" name="Gerader Verbinder 43"/>
          <p:cNvCxnSpPr/>
          <p:nvPr/>
        </p:nvCxnSpPr>
        <p:spPr>
          <a:xfrm flipH="1" flipV="1">
            <a:off x="5624583" y="4074422"/>
            <a:ext cx="159185" cy="212042"/>
          </a:xfrm>
          <a:prstGeom prst="line">
            <a:avLst/>
          </a:prstGeom>
          <a:ln w="19050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feld 44"/>
          <p:cNvSpPr txBox="1"/>
          <p:nvPr/>
        </p:nvSpPr>
        <p:spPr>
          <a:xfrm>
            <a:off x="6014857" y="3736488"/>
            <a:ext cx="111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FF0000"/>
                </a:solidFill>
              </a:rPr>
              <a:t>Nachbarn</a:t>
            </a:r>
          </a:p>
        </p:txBody>
      </p:sp>
      <p:cxnSp>
        <p:nvCxnSpPr>
          <p:cNvPr id="46" name="Gerader Verbinder 45"/>
          <p:cNvCxnSpPr/>
          <p:nvPr/>
        </p:nvCxnSpPr>
        <p:spPr>
          <a:xfrm flipH="1" flipV="1">
            <a:off x="5956298" y="4000439"/>
            <a:ext cx="132650" cy="2731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feld 47"/>
          <p:cNvSpPr txBox="1"/>
          <p:nvPr/>
        </p:nvSpPr>
        <p:spPr>
          <a:xfrm>
            <a:off x="7811646" y="2042423"/>
            <a:ext cx="3662624" cy="1508105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Nachbarnetz (neu)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Antennenwald zum Nachbarn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(-) galvanisch gekoppelt,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(+) aber reduzierte Länge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(+) höhere &amp; stabilere Datenrate</a:t>
            </a:r>
          </a:p>
        </p:txBody>
      </p:sp>
      <p:sp>
        <p:nvSpPr>
          <p:cNvPr id="49" name="Textfeld 48"/>
          <p:cNvSpPr txBox="1"/>
          <p:nvPr/>
        </p:nvSpPr>
        <p:spPr>
          <a:xfrm>
            <a:off x="7811644" y="3783449"/>
            <a:ext cx="3662626" cy="1231106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Weltenraumnetz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Weltenraum zum </a:t>
            </a:r>
            <a:r>
              <a:rPr lang="de-DE" dirty="0" err="1">
                <a:solidFill>
                  <a:schemeClr val="bg1"/>
                </a:solidFill>
              </a:rPr>
              <a:t>eLab</a:t>
            </a:r>
            <a:r>
              <a:rPr lang="de-DE" dirty="0">
                <a:solidFill>
                  <a:schemeClr val="bg1"/>
                </a:solidFill>
              </a:rPr>
              <a:t> (cat5)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</a:rPr>
              <a:t>eLab</a:t>
            </a:r>
            <a:r>
              <a:rPr lang="de-DE" dirty="0">
                <a:solidFill>
                  <a:schemeClr val="bg1"/>
                </a:solidFill>
              </a:rPr>
              <a:t> zum Antennenwald (</a:t>
            </a:r>
            <a:r>
              <a:rPr lang="de-DE" dirty="0" err="1">
                <a:solidFill>
                  <a:schemeClr val="bg1"/>
                </a:solidFill>
              </a:rPr>
              <a:t>lwl</a:t>
            </a:r>
            <a:r>
              <a:rPr lang="de-DE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(+) galvanisch entkoppelt </a:t>
            </a:r>
          </a:p>
        </p:txBody>
      </p:sp>
      <p:sp>
        <p:nvSpPr>
          <p:cNvPr id="50" name="Textfeld 49"/>
          <p:cNvSpPr txBox="1"/>
          <p:nvPr/>
        </p:nvSpPr>
        <p:spPr>
          <a:xfrm>
            <a:off x="7811644" y="5248311"/>
            <a:ext cx="3662626" cy="954107"/>
          </a:xfrm>
          <a:prstGeom prst="rect">
            <a:avLst/>
          </a:prstGeom>
          <a:solidFill>
            <a:srgbClr val="0070C0">
              <a:alpha val="40000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FreiFunkStuttgartnetz</a:t>
            </a:r>
            <a:endParaRPr lang="de-DE" sz="20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(+) Antennenwald zu FFS Accesspoints</a:t>
            </a:r>
          </a:p>
        </p:txBody>
      </p:sp>
      <p:sp>
        <p:nvSpPr>
          <p:cNvPr id="33" name="Textfeld 32"/>
          <p:cNvSpPr txBox="1"/>
          <p:nvPr/>
        </p:nvSpPr>
        <p:spPr>
          <a:xfrm>
            <a:off x="799236" y="191386"/>
            <a:ext cx="309407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i="1" u="sng" dirty="0"/>
              <a:t>Netzwerkplan</a:t>
            </a:r>
          </a:p>
          <a:p>
            <a:r>
              <a:rPr lang="de-DE" b="1" i="1" u="sng" dirty="0"/>
              <a:t>(neu)</a:t>
            </a:r>
          </a:p>
        </p:txBody>
      </p:sp>
      <p:sp>
        <p:nvSpPr>
          <p:cNvPr id="34" name="Ellipse 33"/>
          <p:cNvSpPr/>
          <p:nvPr/>
        </p:nvSpPr>
        <p:spPr>
          <a:xfrm>
            <a:off x="-133657" y="6456556"/>
            <a:ext cx="461255" cy="4428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/>
          <p:cNvSpPr txBox="1"/>
          <p:nvPr/>
        </p:nvSpPr>
        <p:spPr>
          <a:xfrm>
            <a:off x="-25384" y="6406919"/>
            <a:ext cx="3529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b="1" dirty="0">
                <a:solidFill>
                  <a:schemeClr val="bg1"/>
                </a:solidFill>
              </a:rPr>
              <a:t>1</a:t>
            </a:r>
          </a:p>
        </p:txBody>
      </p:sp>
      <p:cxnSp>
        <p:nvCxnSpPr>
          <p:cNvPr id="42" name="Gerader Verbinder 41"/>
          <p:cNvCxnSpPr/>
          <p:nvPr/>
        </p:nvCxnSpPr>
        <p:spPr>
          <a:xfrm>
            <a:off x="11023340" y="4575206"/>
            <a:ext cx="387656" cy="17523"/>
          </a:xfrm>
          <a:prstGeom prst="line">
            <a:avLst/>
          </a:prstGeom>
          <a:ln w="41275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/>
          <p:nvPr/>
        </p:nvCxnSpPr>
        <p:spPr>
          <a:xfrm>
            <a:off x="11023340" y="4313023"/>
            <a:ext cx="387656" cy="17523"/>
          </a:xfrm>
          <a:prstGeom prst="line">
            <a:avLst/>
          </a:prstGeom>
          <a:ln w="41275">
            <a:solidFill>
              <a:srgbClr val="7030A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/>
          <p:cNvCxnSpPr/>
          <p:nvPr/>
        </p:nvCxnSpPr>
        <p:spPr>
          <a:xfrm>
            <a:off x="11023340" y="2837523"/>
            <a:ext cx="387656" cy="17523"/>
          </a:xfrm>
          <a:prstGeom prst="line">
            <a:avLst/>
          </a:prstGeom>
          <a:ln w="412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54"/>
          <p:cNvCxnSpPr/>
          <p:nvPr/>
        </p:nvCxnSpPr>
        <p:spPr>
          <a:xfrm>
            <a:off x="11023340" y="5743551"/>
            <a:ext cx="387656" cy="17523"/>
          </a:xfrm>
          <a:prstGeom prst="line">
            <a:avLst/>
          </a:prstGeom>
          <a:ln w="41275">
            <a:solidFill>
              <a:srgbClr val="0070C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319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 preferRelativeResize="0">
            <a:picLocks noChangeAspect="1"/>
          </p:cNvPicPr>
          <p:nvPr/>
        </p:nvPicPr>
        <p:blipFill rotWithShape="1">
          <a:blip r:embed="rId2"/>
          <a:srcRect l="8752" t="11334" r="14325" b="105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 flipH="1">
            <a:off x="9657552" y="6456556"/>
            <a:ext cx="2534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www.openstreetmap.org</a:t>
            </a:r>
          </a:p>
        </p:txBody>
      </p:sp>
      <p:sp>
        <p:nvSpPr>
          <p:cNvPr id="7" name="Rechteck 6"/>
          <p:cNvSpPr/>
          <p:nvPr/>
        </p:nvSpPr>
        <p:spPr>
          <a:xfrm rot="18614025">
            <a:off x="5334659" y="2220332"/>
            <a:ext cx="536241" cy="36441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 rot="18614025">
            <a:off x="5317968" y="3480535"/>
            <a:ext cx="363942" cy="44829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 rot="18614025">
            <a:off x="4605483" y="3091519"/>
            <a:ext cx="536241" cy="36441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Ellipse 30"/>
          <p:cNvSpPr/>
          <p:nvPr/>
        </p:nvSpPr>
        <p:spPr>
          <a:xfrm>
            <a:off x="5766673" y="3856392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/>
          <p:cNvSpPr txBox="1"/>
          <p:nvPr/>
        </p:nvSpPr>
        <p:spPr>
          <a:xfrm>
            <a:off x="3004605" y="2715611"/>
            <a:ext cx="1777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>
                <a:solidFill>
                  <a:srgbClr val="7030A0"/>
                </a:solidFill>
              </a:rPr>
              <a:t>Weltenraum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4624500" y="1979938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 err="1">
                <a:solidFill>
                  <a:schemeClr val="accent2">
                    <a:lumMod val="75000"/>
                  </a:schemeClr>
                </a:solidFill>
              </a:rPr>
              <a:t>eLab</a:t>
            </a:r>
            <a:endParaRPr lang="de-DE" sz="24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4508207" y="4209343"/>
            <a:ext cx="14427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Antennen</a:t>
            </a:r>
          </a:p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Wald</a:t>
            </a:r>
          </a:p>
        </p:txBody>
      </p:sp>
      <p:sp>
        <p:nvSpPr>
          <p:cNvPr id="43" name="Textfeld 42"/>
          <p:cNvSpPr txBox="1"/>
          <p:nvPr/>
        </p:nvSpPr>
        <p:spPr>
          <a:xfrm>
            <a:off x="5687551" y="3996439"/>
            <a:ext cx="18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 err="1">
                <a:solidFill>
                  <a:srgbClr val="0070C0"/>
                </a:solidFill>
              </a:rPr>
              <a:t>FreiFunkStuttgart</a:t>
            </a:r>
            <a:endParaRPr lang="de-DE" b="1" u="sng" dirty="0">
              <a:solidFill>
                <a:srgbClr val="0070C0"/>
              </a:solidFill>
            </a:endParaRPr>
          </a:p>
        </p:txBody>
      </p:sp>
      <p:cxnSp>
        <p:nvCxnSpPr>
          <p:cNvPr id="44" name="Gerader Verbinder 43"/>
          <p:cNvCxnSpPr/>
          <p:nvPr/>
        </p:nvCxnSpPr>
        <p:spPr>
          <a:xfrm flipH="1" flipV="1">
            <a:off x="5624583" y="4074422"/>
            <a:ext cx="159185" cy="212042"/>
          </a:xfrm>
          <a:prstGeom prst="line">
            <a:avLst/>
          </a:prstGeom>
          <a:ln w="19050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feld 44"/>
          <p:cNvSpPr txBox="1"/>
          <p:nvPr/>
        </p:nvSpPr>
        <p:spPr>
          <a:xfrm>
            <a:off x="6014857" y="3736488"/>
            <a:ext cx="111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FF0000"/>
                </a:solidFill>
              </a:rPr>
              <a:t>Nachbarn</a:t>
            </a:r>
          </a:p>
        </p:txBody>
      </p:sp>
      <p:cxnSp>
        <p:nvCxnSpPr>
          <p:cNvPr id="46" name="Gerader Verbinder 45"/>
          <p:cNvCxnSpPr/>
          <p:nvPr/>
        </p:nvCxnSpPr>
        <p:spPr>
          <a:xfrm flipH="1" flipV="1">
            <a:off x="5956298" y="4000439"/>
            <a:ext cx="132650" cy="2731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feld 47"/>
          <p:cNvSpPr txBox="1"/>
          <p:nvPr/>
        </p:nvSpPr>
        <p:spPr>
          <a:xfrm>
            <a:off x="7811646" y="2042423"/>
            <a:ext cx="3662624" cy="1508105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Nachbarn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Nachbarschaftshilfe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Besseres Netz für shack und höhere &amp; stabilere Datenrate für Nachbarn </a:t>
            </a:r>
            <a:r>
              <a:rPr lang="de-DE" sz="1600" dirty="0">
                <a:solidFill>
                  <a:schemeClr val="bg1"/>
                </a:solidFill>
              </a:rPr>
              <a:t>(durch u.a. FFS)</a:t>
            </a:r>
          </a:p>
        </p:txBody>
      </p:sp>
      <p:sp>
        <p:nvSpPr>
          <p:cNvPr id="49" name="Textfeld 48"/>
          <p:cNvSpPr txBox="1"/>
          <p:nvPr/>
        </p:nvSpPr>
        <p:spPr>
          <a:xfrm>
            <a:off x="465701" y="4908295"/>
            <a:ext cx="3662626" cy="1508105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Weltenraum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Dedizierter Raum für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i="1" dirty="0">
                <a:solidFill>
                  <a:schemeClr val="bg1"/>
                </a:solidFill>
              </a:rPr>
              <a:t>Medialab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i="1" dirty="0">
                <a:solidFill>
                  <a:schemeClr val="bg1"/>
                </a:solidFill>
              </a:rPr>
              <a:t>Amateurfunk + Satellitenfunk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i="1" dirty="0" err="1">
                <a:solidFill>
                  <a:schemeClr val="bg1"/>
                </a:solidFill>
              </a:rPr>
              <a:t>MultiPurposeRoom</a:t>
            </a:r>
            <a:endParaRPr lang="de-DE" i="1" dirty="0">
              <a:solidFill>
                <a:schemeClr val="bg1"/>
              </a:solidFill>
            </a:endParaRPr>
          </a:p>
        </p:txBody>
      </p:sp>
      <p:sp>
        <p:nvSpPr>
          <p:cNvPr id="50" name="Textfeld 49"/>
          <p:cNvSpPr txBox="1"/>
          <p:nvPr/>
        </p:nvSpPr>
        <p:spPr>
          <a:xfrm>
            <a:off x="7811644" y="5248311"/>
            <a:ext cx="3662626" cy="954107"/>
          </a:xfrm>
          <a:prstGeom prst="rect">
            <a:avLst/>
          </a:prstGeom>
          <a:solidFill>
            <a:srgbClr val="0070C0">
              <a:alpha val="40000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FreiFunkStuttgart</a:t>
            </a:r>
            <a:endParaRPr lang="de-DE" sz="20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Unterstützung beim </a:t>
            </a:r>
            <a:r>
              <a:rPr lang="de-DE" dirty="0" err="1">
                <a:solidFill>
                  <a:schemeClr val="bg1"/>
                </a:solidFill>
              </a:rPr>
              <a:t>Vermeshen</a:t>
            </a:r>
            <a:r>
              <a:rPr lang="de-DE" dirty="0">
                <a:solidFill>
                  <a:schemeClr val="bg1"/>
                </a:solidFill>
              </a:rPr>
              <a:t> der Stadt!</a:t>
            </a:r>
          </a:p>
        </p:txBody>
      </p:sp>
      <p:sp>
        <p:nvSpPr>
          <p:cNvPr id="51" name="Textfeld 50"/>
          <p:cNvSpPr txBox="1"/>
          <p:nvPr/>
        </p:nvSpPr>
        <p:spPr>
          <a:xfrm>
            <a:off x="799236" y="191386"/>
            <a:ext cx="3094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i="1" u="sng" dirty="0"/>
              <a:t>Ziele</a:t>
            </a:r>
          </a:p>
        </p:txBody>
      </p:sp>
      <p:sp>
        <p:nvSpPr>
          <p:cNvPr id="2" name="Gleichschenkliges Dreieck 1"/>
          <p:cNvSpPr/>
          <p:nvPr/>
        </p:nvSpPr>
        <p:spPr>
          <a:xfrm rot="19562825">
            <a:off x="6166289" y="3592679"/>
            <a:ext cx="1370577" cy="4529668"/>
          </a:xfrm>
          <a:prstGeom prst="triangle">
            <a:avLst/>
          </a:prstGeom>
          <a:solidFill>
            <a:schemeClr val="accent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Gleichschenkliges Dreieck 33"/>
          <p:cNvSpPr/>
          <p:nvPr/>
        </p:nvSpPr>
        <p:spPr>
          <a:xfrm rot="5811404">
            <a:off x="1919035" y="427077"/>
            <a:ext cx="1026753" cy="6306869"/>
          </a:xfrm>
          <a:prstGeom prst="triangle">
            <a:avLst/>
          </a:prstGeom>
          <a:solidFill>
            <a:schemeClr val="accent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Gleichschenkliges Dreieck 35"/>
          <p:cNvSpPr/>
          <p:nvPr/>
        </p:nvSpPr>
        <p:spPr>
          <a:xfrm rot="13096262">
            <a:off x="6464090" y="-1422327"/>
            <a:ext cx="1370577" cy="5736627"/>
          </a:xfrm>
          <a:prstGeom prst="triangle">
            <a:avLst/>
          </a:prstGeom>
          <a:solidFill>
            <a:srgbClr val="00B05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llipse 41"/>
          <p:cNvSpPr/>
          <p:nvPr/>
        </p:nvSpPr>
        <p:spPr>
          <a:xfrm>
            <a:off x="5323418" y="3561127"/>
            <a:ext cx="177209" cy="17012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/>
        </p:nvSpPr>
        <p:spPr>
          <a:xfrm>
            <a:off x="-133657" y="6456556"/>
            <a:ext cx="461255" cy="4428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/>
          <p:cNvSpPr txBox="1"/>
          <p:nvPr/>
        </p:nvSpPr>
        <p:spPr>
          <a:xfrm>
            <a:off x="-25384" y="6406919"/>
            <a:ext cx="3529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b="1" dirty="0">
                <a:solidFill>
                  <a:schemeClr val="bg1"/>
                </a:solidFill>
              </a:rPr>
              <a:t>2</a:t>
            </a:r>
          </a:p>
        </p:txBody>
      </p:sp>
      <p:cxnSp>
        <p:nvCxnSpPr>
          <p:cNvPr id="28" name="Gerader Verbinder 27"/>
          <p:cNvCxnSpPr/>
          <p:nvPr/>
        </p:nvCxnSpPr>
        <p:spPr>
          <a:xfrm flipH="1">
            <a:off x="5561687" y="3648016"/>
            <a:ext cx="62896" cy="343312"/>
          </a:xfrm>
          <a:prstGeom prst="line">
            <a:avLst/>
          </a:prstGeom>
          <a:ln w="412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e 9"/>
          <p:cNvSpPr/>
          <p:nvPr/>
        </p:nvSpPr>
        <p:spPr>
          <a:xfrm>
            <a:off x="5535979" y="3564923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llipse 39"/>
          <p:cNvSpPr/>
          <p:nvPr/>
        </p:nvSpPr>
        <p:spPr>
          <a:xfrm>
            <a:off x="5479240" y="3865190"/>
            <a:ext cx="177209" cy="170121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4581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 preferRelativeResize="0">
            <a:picLocks noChangeAspect="1"/>
          </p:cNvPicPr>
          <p:nvPr/>
        </p:nvPicPr>
        <p:blipFill rotWithShape="1">
          <a:blip r:embed="rId2"/>
          <a:srcRect l="8752" t="11334" r="14325" b="105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 rot="18614025">
            <a:off x="5334659" y="2220332"/>
            <a:ext cx="536241" cy="36441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 rot="18614025">
            <a:off x="5317968" y="3480535"/>
            <a:ext cx="363942" cy="44829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 rot="18614025">
            <a:off x="4605483" y="3091519"/>
            <a:ext cx="536241" cy="36441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/>
          <p:cNvSpPr txBox="1"/>
          <p:nvPr/>
        </p:nvSpPr>
        <p:spPr>
          <a:xfrm>
            <a:off x="3004605" y="2715611"/>
            <a:ext cx="1777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>
                <a:solidFill>
                  <a:srgbClr val="7030A0"/>
                </a:solidFill>
              </a:rPr>
              <a:t>Weltenraum</a:t>
            </a:r>
          </a:p>
        </p:txBody>
      </p:sp>
      <p:sp>
        <p:nvSpPr>
          <p:cNvPr id="38" name="Textfeld 37"/>
          <p:cNvSpPr txBox="1"/>
          <p:nvPr/>
        </p:nvSpPr>
        <p:spPr>
          <a:xfrm>
            <a:off x="4508207" y="4209343"/>
            <a:ext cx="14427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Antennen</a:t>
            </a:r>
          </a:p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Wald</a:t>
            </a: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974" y="81657"/>
            <a:ext cx="6009377" cy="3380275"/>
          </a:xfrm>
          <a:prstGeom prst="rect">
            <a:avLst/>
          </a:prstGeom>
        </p:spPr>
      </p:pic>
      <p:sp>
        <p:nvSpPr>
          <p:cNvPr id="51" name="Textfeld 50"/>
          <p:cNvSpPr txBox="1"/>
          <p:nvPr/>
        </p:nvSpPr>
        <p:spPr>
          <a:xfrm>
            <a:off x="799236" y="191386"/>
            <a:ext cx="16696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i="1" u="sng" dirty="0"/>
              <a:t>Konzept</a:t>
            </a:r>
          </a:p>
        </p:txBody>
      </p:sp>
      <p:sp>
        <p:nvSpPr>
          <p:cNvPr id="42" name="Ellipse 41"/>
          <p:cNvSpPr/>
          <p:nvPr/>
        </p:nvSpPr>
        <p:spPr>
          <a:xfrm>
            <a:off x="5323418" y="3561127"/>
            <a:ext cx="177209" cy="17012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7" name="Inhaltsplatzhalter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967" y="3839956"/>
            <a:ext cx="4009475" cy="2583444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 flipH="1">
            <a:off x="9657552" y="6456556"/>
            <a:ext cx="2534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www.openstreetmap.org</a:t>
            </a:r>
          </a:p>
        </p:txBody>
      </p:sp>
      <p:sp>
        <p:nvSpPr>
          <p:cNvPr id="68" name="Textfeld 67"/>
          <p:cNvSpPr txBox="1"/>
          <p:nvPr/>
        </p:nvSpPr>
        <p:spPr>
          <a:xfrm>
            <a:off x="3042290" y="676957"/>
            <a:ext cx="3662626" cy="178510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Weltenraum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(</a:t>
            </a:r>
            <a:r>
              <a:rPr lang="de-DE" dirty="0" err="1">
                <a:solidFill>
                  <a:schemeClr val="bg1"/>
                </a:solidFill>
              </a:rPr>
              <a:t>shared</a:t>
            </a:r>
            <a:r>
              <a:rPr lang="de-DE" dirty="0">
                <a:solidFill>
                  <a:schemeClr val="bg1"/>
                </a:solidFill>
              </a:rPr>
              <a:t>) Nutzungskonzept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neue Einrichtung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Arbeitsplätze + Stauraum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neue &amp; reparierte Infrastruktur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Kabelkanal Fenster + Wand</a:t>
            </a:r>
          </a:p>
        </p:txBody>
      </p:sp>
      <p:sp>
        <p:nvSpPr>
          <p:cNvPr id="69" name="Textfeld 68"/>
          <p:cNvSpPr txBox="1"/>
          <p:nvPr/>
        </p:nvSpPr>
        <p:spPr>
          <a:xfrm>
            <a:off x="3004605" y="5209540"/>
            <a:ext cx="4093078" cy="677108"/>
          </a:xfrm>
          <a:prstGeom prst="rect">
            <a:avLst/>
          </a:prstGeom>
          <a:solidFill>
            <a:srgbClr val="00B050">
              <a:alpha val="40000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Antennenwald + </a:t>
            </a:r>
            <a:r>
              <a:rPr lang="de-DE" sz="2000" b="1" dirty="0" err="1">
                <a:solidFill>
                  <a:schemeClr val="bg1"/>
                </a:solidFill>
              </a:rPr>
              <a:t>FreiFunkStuttgart</a:t>
            </a:r>
            <a:endParaRPr lang="de-DE" sz="20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Location + </a:t>
            </a:r>
            <a:r>
              <a:rPr lang="de-DE" dirty="0" err="1">
                <a:solidFill>
                  <a:schemeClr val="bg1"/>
                </a:solidFill>
              </a:rPr>
              <a:t>Resource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sharing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0" name="Ellipse 19"/>
          <p:cNvSpPr/>
          <p:nvPr/>
        </p:nvSpPr>
        <p:spPr>
          <a:xfrm>
            <a:off x="-133657" y="6456556"/>
            <a:ext cx="461255" cy="4428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extfeld 20"/>
          <p:cNvSpPr txBox="1"/>
          <p:nvPr/>
        </p:nvSpPr>
        <p:spPr>
          <a:xfrm>
            <a:off x="-25384" y="6406919"/>
            <a:ext cx="3529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b="1" dirty="0">
                <a:solidFill>
                  <a:schemeClr val="bg1"/>
                </a:solidFill>
              </a:rPr>
              <a:t>3</a:t>
            </a:r>
          </a:p>
        </p:txBody>
      </p:sp>
      <p:cxnSp>
        <p:nvCxnSpPr>
          <p:cNvPr id="22" name="Gerader Verbinder 21"/>
          <p:cNvCxnSpPr/>
          <p:nvPr/>
        </p:nvCxnSpPr>
        <p:spPr>
          <a:xfrm flipH="1">
            <a:off x="5561687" y="3648016"/>
            <a:ext cx="62896" cy="343312"/>
          </a:xfrm>
          <a:prstGeom prst="line">
            <a:avLst/>
          </a:prstGeom>
          <a:ln w="412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e 9"/>
          <p:cNvSpPr/>
          <p:nvPr/>
        </p:nvSpPr>
        <p:spPr>
          <a:xfrm>
            <a:off x="5535979" y="3564923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llipse 39"/>
          <p:cNvSpPr/>
          <p:nvPr/>
        </p:nvSpPr>
        <p:spPr>
          <a:xfrm>
            <a:off x="5479240" y="3865190"/>
            <a:ext cx="177209" cy="170121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7760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 preferRelativeResize="0">
            <a:picLocks noChangeAspect="1"/>
          </p:cNvPicPr>
          <p:nvPr/>
        </p:nvPicPr>
        <p:blipFill rotWithShape="1">
          <a:blip r:embed="rId2"/>
          <a:srcRect l="8752" t="11334" r="14325" b="105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 flipH="1">
            <a:off x="9657552" y="6456556"/>
            <a:ext cx="2534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www.openstreetmap.org</a:t>
            </a:r>
          </a:p>
        </p:txBody>
      </p:sp>
      <p:sp>
        <p:nvSpPr>
          <p:cNvPr id="7" name="Rechteck 6"/>
          <p:cNvSpPr/>
          <p:nvPr/>
        </p:nvSpPr>
        <p:spPr>
          <a:xfrm rot="18614025">
            <a:off x="5334659" y="2220332"/>
            <a:ext cx="536241" cy="36441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 rot="18614025">
            <a:off x="5317968" y="3480535"/>
            <a:ext cx="363942" cy="44829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 rot="18614025">
            <a:off x="4605483" y="3091519"/>
            <a:ext cx="536241" cy="36441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/>
          <p:cNvSpPr txBox="1"/>
          <p:nvPr/>
        </p:nvSpPr>
        <p:spPr>
          <a:xfrm>
            <a:off x="3004605" y="2715611"/>
            <a:ext cx="1777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>
                <a:solidFill>
                  <a:srgbClr val="7030A0"/>
                </a:solidFill>
              </a:rPr>
              <a:t>Weltenraum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4624500" y="1979938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 err="1">
                <a:solidFill>
                  <a:schemeClr val="accent2">
                    <a:lumMod val="75000"/>
                  </a:schemeClr>
                </a:solidFill>
              </a:rPr>
              <a:t>eLab</a:t>
            </a:r>
            <a:endParaRPr lang="de-DE" sz="24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4508207" y="4209343"/>
            <a:ext cx="14427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Antennen</a:t>
            </a:r>
          </a:p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Wald</a:t>
            </a:r>
          </a:p>
        </p:txBody>
      </p:sp>
      <p:sp>
        <p:nvSpPr>
          <p:cNvPr id="51" name="Textfeld 50"/>
          <p:cNvSpPr txBox="1"/>
          <p:nvPr/>
        </p:nvSpPr>
        <p:spPr>
          <a:xfrm>
            <a:off x="799236" y="191386"/>
            <a:ext cx="3094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i="1" u="sng" dirty="0"/>
              <a:t>Budget</a:t>
            </a:r>
          </a:p>
        </p:txBody>
      </p:sp>
      <p:sp>
        <p:nvSpPr>
          <p:cNvPr id="42" name="Ellipse 41"/>
          <p:cNvSpPr/>
          <p:nvPr/>
        </p:nvSpPr>
        <p:spPr>
          <a:xfrm>
            <a:off x="5323418" y="3561127"/>
            <a:ext cx="177209" cy="17012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6298092" y="1113266"/>
            <a:ext cx="1715767" cy="4288688"/>
          </a:xfrm>
          <a:prstGeom prst="rect">
            <a:avLst/>
          </a:prstGeom>
          <a:noFill/>
          <a:ln w="63500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Textfeld 28"/>
          <p:cNvSpPr txBox="1"/>
          <p:nvPr/>
        </p:nvSpPr>
        <p:spPr>
          <a:xfrm>
            <a:off x="6374729" y="5452160"/>
            <a:ext cx="16560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i="1" dirty="0">
                <a:solidFill>
                  <a:srgbClr val="FF0000"/>
                </a:solidFill>
              </a:rPr>
              <a:t>820</a:t>
            </a:r>
            <a:r>
              <a:rPr lang="de-DE" b="1" i="1" dirty="0">
                <a:solidFill>
                  <a:srgbClr val="FF0000"/>
                </a:solidFill>
              </a:rPr>
              <a:t>.15 </a:t>
            </a:r>
            <a:r>
              <a:rPr lang="de-DE" sz="4200" b="1" i="1" dirty="0">
                <a:solidFill>
                  <a:srgbClr val="FF0000"/>
                </a:solidFill>
              </a:rPr>
              <a:t>€</a:t>
            </a:r>
          </a:p>
        </p:txBody>
      </p:sp>
      <p:sp>
        <p:nvSpPr>
          <p:cNvPr id="27" name="Rechteck 26"/>
          <p:cNvSpPr/>
          <p:nvPr/>
        </p:nvSpPr>
        <p:spPr>
          <a:xfrm>
            <a:off x="6286738" y="1753498"/>
            <a:ext cx="1715767" cy="1065440"/>
          </a:xfrm>
          <a:prstGeom prst="rect">
            <a:avLst/>
          </a:prstGeom>
          <a:solidFill>
            <a:srgbClr val="0070C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6286738" y="2818938"/>
            <a:ext cx="1727121" cy="2583016"/>
          </a:xfrm>
          <a:prstGeom prst="rect">
            <a:avLst/>
          </a:prstGeom>
          <a:solidFill>
            <a:srgbClr val="7030A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Textfeld 29"/>
          <p:cNvSpPr txBox="1"/>
          <p:nvPr/>
        </p:nvSpPr>
        <p:spPr>
          <a:xfrm>
            <a:off x="6180150" y="2262650"/>
            <a:ext cx="1928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 err="1">
                <a:solidFill>
                  <a:schemeClr val="bg1"/>
                </a:solidFill>
              </a:rPr>
              <a:t>FreiFunkStuttgart</a:t>
            </a:r>
            <a:endParaRPr lang="de-DE" sz="1600" i="1" dirty="0">
              <a:solidFill>
                <a:schemeClr val="bg1"/>
              </a:solidFill>
            </a:endParaRPr>
          </a:p>
          <a:p>
            <a:pPr algn="ctr"/>
            <a:r>
              <a:rPr lang="de-DE" sz="1600" i="1" dirty="0">
                <a:solidFill>
                  <a:schemeClr val="bg1"/>
                </a:solidFill>
              </a:rPr>
              <a:t>+200 €</a:t>
            </a:r>
          </a:p>
        </p:txBody>
      </p:sp>
      <p:sp>
        <p:nvSpPr>
          <p:cNvPr id="47" name="Rechteck 46"/>
          <p:cNvSpPr/>
          <p:nvPr/>
        </p:nvSpPr>
        <p:spPr>
          <a:xfrm>
            <a:off x="8637368" y="3056254"/>
            <a:ext cx="1715767" cy="2345700"/>
          </a:xfrm>
          <a:prstGeom prst="rect">
            <a:avLst/>
          </a:prstGeom>
          <a:noFill/>
          <a:ln w="63500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Rechteck 64"/>
          <p:cNvSpPr/>
          <p:nvPr/>
        </p:nvSpPr>
        <p:spPr>
          <a:xfrm>
            <a:off x="6299739" y="1150597"/>
            <a:ext cx="1727121" cy="621026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Textfeld 51"/>
          <p:cNvSpPr txBox="1"/>
          <p:nvPr/>
        </p:nvSpPr>
        <p:spPr>
          <a:xfrm>
            <a:off x="8666152" y="5441500"/>
            <a:ext cx="17724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i="1" dirty="0">
                <a:solidFill>
                  <a:srgbClr val="FF0000"/>
                </a:solidFill>
              </a:rPr>
              <a:t>416</a:t>
            </a:r>
            <a:r>
              <a:rPr lang="de-DE" sz="2000" b="1" i="1" dirty="0">
                <a:solidFill>
                  <a:srgbClr val="FF0000"/>
                </a:solidFill>
              </a:rPr>
              <a:t>.88 </a:t>
            </a:r>
            <a:r>
              <a:rPr lang="de-DE" sz="4200" b="1" i="1" dirty="0">
                <a:solidFill>
                  <a:srgbClr val="FF0000"/>
                </a:solidFill>
              </a:rPr>
              <a:t>€</a:t>
            </a:r>
          </a:p>
        </p:txBody>
      </p:sp>
      <p:sp>
        <p:nvSpPr>
          <p:cNvPr id="58" name="Textfeld 57"/>
          <p:cNvSpPr txBox="1"/>
          <p:nvPr/>
        </p:nvSpPr>
        <p:spPr>
          <a:xfrm>
            <a:off x="6335256" y="4162039"/>
            <a:ext cx="16560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i="1" dirty="0">
                <a:solidFill>
                  <a:schemeClr val="bg1"/>
                </a:solidFill>
              </a:rPr>
              <a:t>78 %</a:t>
            </a:r>
          </a:p>
          <a:p>
            <a:pPr algn="ctr"/>
            <a:r>
              <a:rPr lang="de-DE" sz="3200" b="1" i="1" dirty="0" err="1">
                <a:solidFill>
                  <a:schemeClr val="bg1"/>
                </a:solidFill>
              </a:rPr>
              <a:t>funded</a:t>
            </a:r>
            <a:endParaRPr lang="de-DE" sz="3200" b="1" i="1" dirty="0">
              <a:solidFill>
                <a:schemeClr val="bg1"/>
              </a:solidFill>
            </a:endParaRPr>
          </a:p>
        </p:txBody>
      </p:sp>
      <p:sp>
        <p:nvSpPr>
          <p:cNvPr id="59" name="Textfeld 58"/>
          <p:cNvSpPr txBox="1"/>
          <p:nvPr/>
        </p:nvSpPr>
        <p:spPr>
          <a:xfrm>
            <a:off x="6167510" y="3063499"/>
            <a:ext cx="1928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>
                <a:solidFill>
                  <a:schemeClr val="bg1"/>
                </a:solidFill>
              </a:rPr>
              <a:t>Weltenraum-Team</a:t>
            </a:r>
          </a:p>
          <a:p>
            <a:pPr algn="ctr"/>
            <a:r>
              <a:rPr lang="de-DE" sz="1600" i="1" dirty="0">
                <a:solidFill>
                  <a:schemeClr val="bg1"/>
                </a:solidFill>
              </a:rPr>
              <a:t>+440 €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6258080" y="5975381"/>
            <a:ext cx="20073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b="1" i="1" dirty="0">
                <a:solidFill>
                  <a:srgbClr val="FF0000"/>
                </a:solidFill>
              </a:rPr>
              <a:t>WR Einrichtung</a:t>
            </a:r>
          </a:p>
        </p:txBody>
      </p:sp>
      <p:sp>
        <p:nvSpPr>
          <p:cNvPr id="62" name="Textfeld 61"/>
          <p:cNvSpPr txBox="1"/>
          <p:nvPr/>
        </p:nvSpPr>
        <p:spPr>
          <a:xfrm>
            <a:off x="8480447" y="5979073"/>
            <a:ext cx="21526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b="1" i="1" dirty="0">
                <a:solidFill>
                  <a:srgbClr val="FF0000"/>
                </a:solidFill>
              </a:rPr>
              <a:t>WR Infrastruktur</a:t>
            </a:r>
          </a:p>
        </p:txBody>
      </p:sp>
      <p:sp>
        <p:nvSpPr>
          <p:cNvPr id="63" name="Textfeld 62"/>
          <p:cNvSpPr txBox="1"/>
          <p:nvPr/>
        </p:nvSpPr>
        <p:spPr>
          <a:xfrm>
            <a:off x="8585192" y="1013775"/>
            <a:ext cx="17597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i="1" u="sng" dirty="0">
                <a:solidFill>
                  <a:srgbClr val="00B050"/>
                </a:solidFill>
              </a:rPr>
              <a:t>shack?</a:t>
            </a:r>
          </a:p>
          <a:p>
            <a:pPr algn="ctr"/>
            <a:r>
              <a:rPr lang="de-DE" sz="3600" b="1" i="1" u="sng" dirty="0">
                <a:solidFill>
                  <a:srgbClr val="00B050"/>
                </a:solidFill>
              </a:rPr>
              <a:t>546 €</a:t>
            </a:r>
          </a:p>
        </p:txBody>
      </p:sp>
      <p:cxnSp>
        <p:nvCxnSpPr>
          <p:cNvPr id="11" name="Gerade Verbindung mit Pfeil 10"/>
          <p:cNvCxnSpPr/>
          <p:nvPr/>
        </p:nvCxnSpPr>
        <p:spPr>
          <a:xfrm flipH="1">
            <a:off x="9456649" y="2210770"/>
            <a:ext cx="8429" cy="1005894"/>
          </a:xfrm>
          <a:prstGeom prst="straightConnector1">
            <a:avLst/>
          </a:prstGeom>
          <a:ln w="139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hteck 65"/>
          <p:cNvSpPr/>
          <p:nvPr/>
        </p:nvSpPr>
        <p:spPr>
          <a:xfrm>
            <a:off x="8646064" y="3066362"/>
            <a:ext cx="1727121" cy="1983542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4" name="Gerade Verbindung mit Pfeil 63"/>
          <p:cNvCxnSpPr/>
          <p:nvPr/>
        </p:nvCxnSpPr>
        <p:spPr>
          <a:xfrm flipH="1">
            <a:off x="7822983" y="1469469"/>
            <a:ext cx="861099" cy="14522"/>
          </a:xfrm>
          <a:prstGeom prst="straightConnector1">
            <a:avLst/>
          </a:prstGeom>
          <a:ln w="139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/>
          <p:cNvSpPr txBox="1"/>
          <p:nvPr/>
        </p:nvSpPr>
        <p:spPr>
          <a:xfrm>
            <a:off x="6609496" y="1129944"/>
            <a:ext cx="13930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i="1" dirty="0">
                <a:solidFill>
                  <a:schemeClr val="bg1"/>
                </a:solidFill>
              </a:rPr>
              <a:t>-180 €</a:t>
            </a:r>
          </a:p>
        </p:txBody>
      </p:sp>
      <p:sp>
        <p:nvSpPr>
          <p:cNvPr id="55" name="Textfeld 54"/>
          <p:cNvSpPr txBox="1"/>
          <p:nvPr/>
        </p:nvSpPr>
        <p:spPr>
          <a:xfrm>
            <a:off x="8857333" y="3126422"/>
            <a:ext cx="16560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i="1" dirty="0">
                <a:solidFill>
                  <a:schemeClr val="bg1"/>
                </a:solidFill>
              </a:rPr>
              <a:t>-366 €</a:t>
            </a:r>
          </a:p>
        </p:txBody>
      </p:sp>
      <p:cxnSp>
        <p:nvCxnSpPr>
          <p:cNvPr id="13" name="Gerader Verbinder 12"/>
          <p:cNvCxnSpPr/>
          <p:nvPr/>
        </p:nvCxnSpPr>
        <p:spPr>
          <a:xfrm flipH="1">
            <a:off x="8637368" y="4660327"/>
            <a:ext cx="3273048" cy="5125"/>
          </a:xfrm>
          <a:prstGeom prst="line">
            <a:avLst/>
          </a:prstGeom>
          <a:ln w="317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feld 47"/>
          <p:cNvSpPr txBox="1"/>
          <p:nvPr/>
        </p:nvSpPr>
        <p:spPr>
          <a:xfrm>
            <a:off x="10224492" y="3341022"/>
            <a:ext cx="19289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>
                <a:solidFill>
                  <a:srgbClr val="FF0000"/>
                </a:solidFill>
              </a:rPr>
              <a:t>Instandsetzung</a:t>
            </a:r>
          </a:p>
          <a:p>
            <a:pPr algn="ctr"/>
            <a:r>
              <a:rPr lang="de-DE" sz="1600" i="1" dirty="0">
                <a:solidFill>
                  <a:srgbClr val="FF0000"/>
                </a:solidFill>
              </a:rPr>
              <a:t>existierender</a:t>
            </a:r>
          </a:p>
          <a:p>
            <a:pPr algn="ctr"/>
            <a:r>
              <a:rPr lang="de-DE" sz="1600" i="1" dirty="0">
                <a:solidFill>
                  <a:srgbClr val="FF0000"/>
                </a:solidFill>
              </a:rPr>
              <a:t>OR4</a:t>
            </a:r>
          </a:p>
          <a:p>
            <a:pPr algn="ctr"/>
            <a:r>
              <a:rPr lang="de-DE" sz="1600" i="1" dirty="0">
                <a:solidFill>
                  <a:srgbClr val="FF0000"/>
                </a:solidFill>
              </a:rPr>
              <a:t>Infrastruktur</a:t>
            </a:r>
          </a:p>
          <a:p>
            <a:pPr algn="ctr"/>
            <a:r>
              <a:rPr lang="de-DE" sz="1600" i="1" dirty="0">
                <a:solidFill>
                  <a:srgbClr val="FF0000"/>
                </a:solidFill>
              </a:rPr>
              <a:t>266 €</a:t>
            </a:r>
          </a:p>
        </p:txBody>
      </p:sp>
      <p:sp>
        <p:nvSpPr>
          <p:cNvPr id="49" name="Textfeld 48"/>
          <p:cNvSpPr txBox="1"/>
          <p:nvPr/>
        </p:nvSpPr>
        <p:spPr>
          <a:xfrm>
            <a:off x="10184388" y="4609959"/>
            <a:ext cx="1928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>
                <a:solidFill>
                  <a:srgbClr val="FF0000"/>
                </a:solidFill>
              </a:rPr>
              <a:t>Weltenraum</a:t>
            </a:r>
          </a:p>
          <a:p>
            <a:pPr algn="ctr"/>
            <a:r>
              <a:rPr lang="de-DE" sz="1600" i="1" dirty="0">
                <a:solidFill>
                  <a:srgbClr val="FF0000"/>
                </a:solidFill>
              </a:rPr>
              <a:t>Infrastruktur</a:t>
            </a:r>
          </a:p>
          <a:p>
            <a:pPr algn="ctr"/>
            <a:r>
              <a:rPr lang="de-DE" sz="1600" i="1" dirty="0">
                <a:solidFill>
                  <a:srgbClr val="FF0000"/>
                </a:solidFill>
              </a:rPr>
              <a:t>150 €</a:t>
            </a:r>
          </a:p>
        </p:txBody>
      </p:sp>
      <p:sp>
        <p:nvSpPr>
          <p:cNvPr id="50" name="Ellipse 49"/>
          <p:cNvSpPr/>
          <p:nvPr/>
        </p:nvSpPr>
        <p:spPr>
          <a:xfrm>
            <a:off x="-133657" y="6456556"/>
            <a:ext cx="461255" cy="4428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Textfeld 52"/>
          <p:cNvSpPr txBox="1"/>
          <p:nvPr/>
        </p:nvSpPr>
        <p:spPr>
          <a:xfrm>
            <a:off x="-25384" y="6406919"/>
            <a:ext cx="3529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57" name="Rechteck 56"/>
          <p:cNvSpPr/>
          <p:nvPr/>
        </p:nvSpPr>
        <p:spPr>
          <a:xfrm>
            <a:off x="874445" y="869575"/>
            <a:ext cx="1715767" cy="4532379"/>
          </a:xfrm>
          <a:prstGeom prst="rect">
            <a:avLst/>
          </a:prstGeom>
          <a:noFill/>
          <a:ln w="63500">
            <a:solidFill>
              <a:srgbClr val="FF000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Textfeld 67"/>
          <p:cNvSpPr txBox="1"/>
          <p:nvPr/>
        </p:nvSpPr>
        <p:spPr>
          <a:xfrm>
            <a:off x="745969" y="5455852"/>
            <a:ext cx="19255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i="1" dirty="0">
                <a:solidFill>
                  <a:srgbClr val="FF0000"/>
                </a:solidFill>
              </a:rPr>
              <a:t>~1500</a:t>
            </a:r>
            <a:r>
              <a:rPr lang="de-DE" b="1" i="1" dirty="0">
                <a:solidFill>
                  <a:srgbClr val="FF0000"/>
                </a:solidFill>
              </a:rPr>
              <a:t> </a:t>
            </a:r>
            <a:r>
              <a:rPr lang="de-DE" sz="4200" b="1" i="1" dirty="0">
                <a:solidFill>
                  <a:srgbClr val="FF0000"/>
                </a:solidFill>
              </a:rPr>
              <a:t>€ </a:t>
            </a:r>
          </a:p>
        </p:txBody>
      </p:sp>
      <p:sp>
        <p:nvSpPr>
          <p:cNvPr id="69" name="Textfeld 68"/>
          <p:cNvSpPr txBox="1"/>
          <p:nvPr/>
        </p:nvSpPr>
        <p:spPr>
          <a:xfrm>
            <a:off x="808616" y="5979073"/>
            <a:ext cx="19230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200" b="1" i="1" dirty="0">
                <a:solidFill>
                  <a:srgbClr val="FF0000"/>
                </a:solidFill>
              </a:rPr>
              <a:t>WR Hardware</a:t>
            </a:r>
          </a:p>
        </p:txBody>
      </p:sp>
      <p:sp>
        <p:nvSpPr>
          <p:cNvPr id="70" name="Rechteck 69"/>
          <p:cNvSpPr/>
          <p:nvPr/>
        </p:nvSpPr>
        <p:spPr>
          <a:xfrm>
            <a:off x="889983" y="869575"/>
            <a:ext cx="1727121" cy="4541340"/>
          </a:xfrm>
          <a:prstGeom prst="rect">
            <a:avLst/>
          </a:prstGeom>
          <a:solidFill>
            <a:srgbClr val="7030A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Textfeld 70"/>
          <p:cNvSpPr txBox="1"/>
          <p:nvPr/>
        </p:nvSpPr>
        <p:spPr>
          <a:xfrm>
            <a:off x="938501" y="4171000"/>
            <a:ext cx="16560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i="1" dirty="0">
                <a:solidFill>
                  <a:schemeClr val="bg1"/>
                </a:solidFill>
              </a:rPr>
              <a:t>100 %</a:t>
            </a:r>
          </a:p>
          <a:p>
            <a:pPr algn="ctr"/>
            <a:r>
              <a:rPr lang="de-DE" sz="3200" b="1" i="1" dirty="0" err="1">
                <a:solidFill>
                  <a:schemeClr val="bg1"/>
                </a:solidFill>
              </a:rPr>
              <a:t>funded</a:t>
            </a:r>
            <a:endParaRPr lang="de-DE" sz="3200" b="1" i="1" dirty="0">
              <a:solidFill>
                <a:schemeClr val="bg1"/>
              </a:solidFill>
            </a:endParaRPr>
          </a:p>
        </p:txBody>
      </p:sp>
      <p:sp>
        <p:nvSpPr>
          <p:cNvPr id="72" name="Textfeld 71"/>
          <p:cNvSpPr txBox="1"/>
          <p:nvPr/>
        </p:nvSpPr>
        <p:spPr>
          <a:xfrm>
            <a:off x="770755" y="2041517"/>
            <a:ext cx="1928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i="1" dirty="0">
                <a:solidFill>
                  <a:schemeClr val="bg1"/>
                </a:solidFill>
              </a:rPr>
              <a:t>Weltenraum-Team</a:t>
            </a:r>
          </a:p>
          <a:p>
            <a:pPr algn="ctr"/>
            <a:r>
              <a:rPr lang="de-DE" sz="1600" i="1" dirty="0">
                <a:solidFill>
                  <a:schemeClr val="bg1"/>
                </a:solidFill>
              </a:rPr>
              <a:t>+900 €  Medialab</a:t>
            </a:r>
          </a:p>
          <a:p>
            <a:pPr algn="ctr"/>
            <a:r>
              <a:rPr lang="de-DE" sz="1600" i="1" dirty="0">
                <a:solidFill>
                  <a:schemeClr val="bg1"/>
                </a:solidFill>
              </a:rPr>
              <a:t>+600 € Funker</a:t>
            </a:r>
          </a:p>
        </p:txBody>
      </p:sp>
      <p:sp>
        <p:nvSpPr>
          <p:cNvPr id="75" name="Textfeld 74"/>
          <p:cNvSpPr txBox="1"/>
          <p:nvPr/>
        </p:nvSpPr>
        <p:spPr>
          <a:xfrm>
            <a:off x="1678914" y="905825"/>
            <a:ext cx="13930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i="1" dirty="0">
                <a:solidFill>
                  <a:schemeClr val="bg1"/>
                </a:solidFill>
              </a:rPr>
              <a:t>-0 €</a:t>
            </a:r>
          </a:p>
        </p:txBody>
      </p:sp>
      <p:sp>
        <p:nvSpPr>
          <p:cNvPr id="76" name="Textfeld 75"/>
          <p:cNvSpPr txBox="1"/>
          <p:nvPr/>
        </p:nvSpPr>
        <p:spPr>
          <a:xfrm>
            <a:off x="2846442" y="5452160"/>
            <a:ext cx="17314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200" b="1" i="1" dirty="0">
                <a:solidFill>
                  <a:srgbClr val="0070C0"/>
                </a:solidFill>
              </a:rPr>
              <a:t>X</a:t>
            </a:r>
            <a:r>
              <a:rPr lang="de-DE" b="1" i="1" dirty="0">
                <a:solidFill>
                  <a:srgbClr val="0070C0"/>
                </a:solidFill>
              </a:rPr>
              <a:t> </a:t>
            </a:r>
            <a:r>
              <a:rPr lang="de-DE" sz="4200" b="1" i="1" dirty="0">
                <a:solidFill>
                  <a:srgbClr val="0070C0"/>
                </a:solidFill>
              </a:rPr>
              <a:t>€ </a:t>
            </a:r>
          </a:p>
        </p:txBody>
      </p:sp>
      <p:sp>
        <p:nvSpPr>
          <p:cNvPr id="77" name="Textfeld 76"/>
          <p:cNvSpPr txBox="1"/>
          <p:nvPr/>
        </p:nvSpPr>
        <p:spPr>
          <a:xfrm>
            <a:off x="2846442" y="5975381"/>
            <a:ext cx="19230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200" b="1" i="1" dirty="0">
                <a:solidFill>
                  <a:srgbClr val="0070C0"/>
                </a:solidFill>
              </a:rPr>
              <a:t>FFS Hardware</a:t>
            </a:r>
          </a:p>
        </p:txBody>
      </p:sp>
      <p:sp>
        <p:nvSpPr>
          <p:cNvPr id="78" name="Rechteck 77"/>
          <p:cNvSpPr/>
          <p:nvPr/>
        </p:nvSpPr>
        <p:spPr>
          <a:xfrm>
            <a:off x="2862155" y="4945016"/>
            <a:ext cx="1715767" cy="495940"/>
          </a:xfrm>
          <a:prstGeom prst="rect">
            <a:avLst/>
          </a:prstGeom>
          <a:solidFill>
            <a:srgbClr val="0070C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Textfeld 78"/>
          <p:cNvSpPr txBox="1"/>
          <p:nvPr/>
        </p:nvSpPr>
        <p:spPr>
          <a:xfrm>
            <a:off x="2609459" y="5380862"/>
            <a:ext cx="786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i="1" dirty="0">
                <a:solidFill>
                  <a:srgbClr val="0070C0"/>
                </a:solidFill>
              </a:rPr>
              <a:t>+ </a:t>
            </a:r>
          </a:p>
        </p:txBody>
      </p:sp>
      <p:sp>
        <p:nvSpPr>
          <p:cNvPr id="80" name="Textfeld 79"/>
          <p:cNvSpPr txBox="1"/>
          <p:nvPr/>
        </p:nvSpPr>
        <p:spPr>
          <a:xfrm>
            <a:off x="887297" y="2928717"/>
            <a:ext cx="192894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500" i="1" dirty="0">
                <a:solidFill>
                  <a:schemeClr val="bg1"/>
                </a:solidFill>
              </a:rPr>
              <a:t>Display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500" i="1" dirty="0">
                <a:solidFill>
                  <a:schemeClr val="bg1"/>
                </a:solidFill>
              </a:rPr>
              <a:t>Lautsprecher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500" i="1" dirty="0">
                <a:solidFill>
                  <a:schemeClr val="bg1"/>
                </a:solidFill>
              </a:rPr>
              <a:t>Antennen</a:t>
            </a:r>
            <a:br>
              <a:rPr lang="de-DE" sz="1500" i="1" dirty="0">
                <a:solidFill>
                  <a:schemeClr val="bg1"/>
                </a:solidFill>
              </a:rPr>
            </a:br>
            <a:r>
              <a:rPr lang="de-DE" sz="1500" i="1" dirty="0">
                <a:solidFill>
                  <a:schemeClr val="bg1"/>
                </a:solidFill>
              </a:rPr>
              <a:t>+ Gerüst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500" i="1" dirty="0">
                <a:solidFill>
                  <a:schemeClr val="bg1"/>
                </a:solidFill>
              </a:rPr>
              <a:t>Netzwerktester</a:t>
            </a:r>
          </a:p>
        </p:txBody>
      </p:sp>
      <p:cxnSp>
        <p:nvCxnSpPr>
          <p:cNvPr id="81" name="Gerader Verbinder 80"/>
          <p:cNvCxnSpPr/>
          <p:nvPr/>
        </p:nvCxnSpPr>
        <p:spPr>
          <a:xfrm flipH="1" flipV="1">
            <a:off x="864972" y="1411265"/>
            <a:ext cx="1698345" cy="115383"/>
          </a:xfrm>
          <a:prstGeom prst="line">
            <a:avLst/>
          </a:prstGeom>
          <a:ln w="317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/>
          <p:cNvCxnSpPr/>
          <p:nvPr/>
        </p:nvCxnSpPr>
        <p:spPr>
          <a:xfrm flipH="1">
            <a:off x="5561687" y="3648016"/>
            <a:ext cx="62896" cy="343312"/>
          </a:xfrm>
          <a:prstGeom prst="line">
            <a:avLst/>
          </a:prstGeom>
          <a:ln w="412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e 9"/>
          <p:cNvSpPr/>
          <p:nvPr/>
        </p:nvSpPr>
        <p:spPr>
          <a:xfrm>
            <a:off x="5535979" y="3564923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llipse 39"/>
          <p:cNvSpPr/>
          <p:nvPr/>
        </p:nvSpPr>
        <p:spPr>
          <a:xfrm>
            <a:off x="5479240" y="3865190"/>
            <a:ext cx="177209" cy="170121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Rechteck 82"/>
          <p:cNvSpPr/>
          <p:nvPr/>
        </p:nvSpPr>
        <p:spPr>
          <a:xfrm>
            <a:off x="8651398" y="5050448"/>
            <a:ext cx="1727121" cy="351506"/>
          </a:xfrm>
          <a:prstGeom prst="rect">
            <a:avLst/>
          </a:prstGeom>
          <a:solidFill>
            <a:srgbClr val="7030A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Textfeld 59"/>
          <p:cNvSpPr txBox="1"/>
          <p:nvPr/>
        </p:nvSpPr>
        <p:spPr>
          <a:xfrm>
            <a:off x="8667206" y="4162039"/>
            <a:ext cx="16560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i="1" dirty="0">
                <a:solidFill>
                  <a:schemeClr val="bg1"/>
                </a:solidFill>
              </a:rPr>
              <a:t>12 %</a:t>
            </a:r>
          </a:p>
          <a:p>
            <a:pPr algn="ctr"/>
            <a:r>
              <a:rPr lang="de-DE" sz="3200" b="1" i="1" dirty="0" err="1">
                <a:solidFill>
                  <a:schemeClr val="bg1"/>
                </a:solidFill>
              </a:rPr>
              <a:t>funded</a:t>
            </a:r>
            <a:endParaRPr lang="de-DE" sz="32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888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 preferRelativeResize="0">
            <a:picLocks noChangeAspect="1"/>
          </p:cNvPicPr>
          <p:nvPr/>
        </p:nvPicPr>
        <p:blipFill rotWithShape="1">
          <a:blip r:embed="rId2"/>
          <a:srcRect l="8752" t="11334" r="14325" b="105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 flipH="1">
            <a:off x="9657552" y="6456556"/>
            <a:ext cx="2534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www.openstreetmap.org</a:t>
            </a:r>
          </a:p>
        </p:txBody>
      </p:sp>
      <p:sp>
        <p:nvSpPr>
          <p:cNvPr id="7" name="Rechteck 6"/>
          <p:cNvSpPr/>
          <p:nvPr/>
        </p:nvSpPr>
        <p:spPr>
          <a:xfrm rot="18614025">
            <a:off x="5334659" y="2220332"/>
            <a:ext cx="536241" cy="36441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 rot="18614025">
            <a:off x="5317968" y="3480535"/>
            <a:ext cx="363942" cy="44829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 rot="18614025">
            <a:off x="4605483" y="3091519"/>
            <a:ext cx="536241" cy="36441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/>
          <p:cNvSpPr txBox="1"/>
          <p:nvPr/>
        </p:nvSpPr>
        <p:spPr>
          <a:xfrm>
            <a:off x="3004605" y="2715611"/>
            <a:ext cx="1777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>
                <a:solidFill>
                  <a:srgbClr val="7030A0"/>
                </a:solidFill>
              </a:rPr>
              <a:t>Weltenraum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4624500" y="1979938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 err="1">
                <a:solidFill>
                  <a:schemeClr val="accent2">
                    <a:lumMod val="75000"/>
                  </a:schemeClr>
                </a:solidFill>
              </a:rPr>
              <a:t>eLab</a:t>
            </a:r>
            <a:endParaRPr lang="de-DE" sz="24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4508207" y="4209343"/>
            <a:ext cx="14427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Antennen</a:t>
            </a:r>
          </a:p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Wald</a:t>
            </a:r>
          </a:p>
        </p:txBody>
      </p:sp>
      <p:cxnSp>
        <p:nvCxnSpPr>
          <p:cNvPr id="41" name="Gerader Verbinder 40"/>
          <p:cNvCxnSpPr/>
          <p:nvPr/>
        </p:nvCxnSpPr>
        <p:spPr>
          <a:xfrm flipH="1">
            <a:off x="5561687" y="3648016"/>
            <a:ext cx="62896" cy="343312"/>
          </a:xfrm>
          <a:prstGeom prst="line">
            <a:avLst/>
          </a:prstGeom>
          <a:ln w="412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Ellipse 39"/>
          <p:cNvSpPr/>
          <p:nvPr/>
        </p:nvSpPr>
        <p:spPr>
          <a:xfrm>
            <a:off x="5479240" y="3865190"/>
            <a:ext cx="177209" cy="170121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/>
          <p:cNvSpPr/>
          <p:nvPr/>
        </p:nvSpPr>
        <p:spPr>
          <a:xfrm>
            <a:off x="5535979" y="3564923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Textfeld 50"/>
          <p:cNvSpPr txBox="1"/>
          <p:nvPr/>
        </p:nvSpPr>
        <p:spPr>
          <a:xfrm>
            <a:off x="799236" y="191386"/>
            <a:ext cx="4719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i="1" u="sng" dirty="0"/>
              <a:t>Plenumsbeschluss</a:t>
            </a:r>
          </a:p>
          <a:p>
            <a:r>
              <a:rPr lang="de-DE" sz="3200" b="1" i="1" u="sng" dirty="0"/>
              <a:t>&amp; Plan</a:t>
            </a:r>
          </a:p>
        </p:txBody>
      </p:sp>
      <p:sp>
        <p:nvSpPr>
          <p:cNvPr id="42" name="Ellipse 41"/>
          <p:cNvSpPr/>
          <p:nvPr/>
        </p:nvSpPr>
        <p:spPr>
          <a:xfrm>
            <a:off x="5323418" y="3561127"/>
            <a:ext cx="177209" cy="17012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 42"/>
          <p:cNvSpPr/>
          <p:nvPr/>
        </p:nvSpPr>
        <p:spPr>
          <a:xfrm>
            <a:off x="7811644" y="375387"/>
            <a:ext cx="3662626" cy="5765531"/>
          </a:xfrm>
          <a:prstGeom prst="rect">
            <a:avLst/>
          </a:prstGeom>
          <a:solidFill>
            <a:srgbClr val="7030A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Textfeld 43"/>
          <p:cNvSpPr txBox="1"/>
          <p:nvPr/>
        </p:nvSpPr>
        <p:spPr>
          <a:xfrm>
            <a:off x="9426479" y="889769"/>
            <a:ext cx="1834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</a:rPr>
              <a:t>Plenum</a:t>
            </a:r>
          </a:p>
        </p:txBody>
      </p:sp>
      <p:cxnSp>
        <p:nvCxnSpPr>
          <p:cNvPr id="6" name="Gerade Verbindung mit Pfeil 5"/>
          <p:cNvCxnSpPr/>
          <p:nvPr/>
        </p:nvCxnSpPr>
        <p:spPr>
          <a:xfrm flipH="1">
            <a:off x="9038128" y="1155033"/>
            <a:ext cx="2" cy="4443270"/>
          </a:xfrm>
          <a:prstGeom prst="straightConnector1">
            <a:avLst/>
          </a:prstGeom>
          <a:ln w="730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Ellipse 44"/>
          <p:cNvSpPr/>
          <p:nvPr/>
        </p:nvSpPr>
        <p:spPr>
          <a:xfrm>
            <a:off x="8863237" y="978043"/>
            <a:ext cx="358113" cy="34667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llipse 49"/>
          <p:cNvSpPr/>
          <p:nvPr/>
        </p:nvSpPr>
        <p:spPr>
          <a:xfrm>
            <a:off x="8928328" y="1568003"/>
            <a:ext cx="219600" cy="22054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Textfeld 52"/>
          <p:cNvSpPr txBox="1"/>
          <p:nvPr/>
        </p:nvSpPr>
        <p:spPr>
          <a:xfrm>
            <a:off x="9426479" y="1445538"/>
            <a:ext cx="18342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Crowd</a:t>
            </a:r>
            <a:r>
              <a:rPr lang="de-DE" sz="2000" b="1" dirty="0">
                <a:solidFill>
                  <a:schemeClr val="bg1"/>
                </a:solidFill>
              </a:rPr>
              <a:t>-Geld einsammeln</a:t>
            </a:r>
          </a:p>
        </p:txBody>
      </p:sp>
      <p:sp>
        <p:nvSpPr>
          <p:cNvPr id="54" name="Textfeld 53"/>
          <p:cNvSpPr txBox="1"/>
          <p:nvPr/>
        </p:nvSpPr>
        <p:spPr>
          <a:xfrm>
            <a:off x="7954378" y="918587"/>
            <a:ext cx="855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jetzt</a:t>
            </a:r>
          </a:p>
        </p:txBody>
      </p:sp>
      <p:sp>
        <p:nvSpPr>
          <p:cNvPr id="56" name="Textfeld 55"/>
          <p:cNvSpPr txBox="1"/>
          <p:nvPr/>
        </p:nvSpPr>
        <p:spPr>
          <a:xfrm>
            <a:off x="7954378" y="2249273"/>
            <a:ext cx="1020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KW43</a:t>
            </a:r>
          </a:p>
        </p:txBody>
      </p:sp>
      <p:sp>
        <p:nvSpPr>
          <p:cNvPr id="57" name="Textfeld 56"/>
          <p:cNvSpPr txBox="1"/>
          <p:nvPr/>
        </p:nvSpPr>
        <p:spPr>
          <a:xfrm>
            <a:off x="7953073" y="3324294"/>
            <a:ext cx="1020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KW44/</a:t>
            </a:r>
          </a:p>
          <a:p>
            <a:r>
              <a:rPr lang="de-DE" b="1" dirty="0">
                <a:solidFill>
                  <a:schemeClr val="bg1"/>
                </a:solidFill>
              </a:rPr>
              <a:t>KW45</a:t>
            </a:r>
          </a:p>
        </p:txBody>
      </p:sp>
      <p:sp>
        <p:nvSpPr>
          <p:cNvPr id="67" name="Ellipse 66"/>
          <p:cNvSpPr/>
          <p:nvPr/>
        </p:nvSpPr>
        <p:spPr>
          <a:xfrm>
            <a:off x="8928328" y="2326673"/>
            <a:ext cx="219600" cy="22054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Textfeld 67"/>
          <p:cNvSpPr txBox="1"/>
          <p:nvPr/>
        </p:nvSpPr>
        <p:spPr>
          <a:xfrm>
            <a:off x="9426479" y="2242199"/>
            <a:ext cx="1834221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Einkaufstour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700" b="1" dirty="0">
                <a:solidFill>
                  <a:schemeClr val="bg1"/>
                </a:solidFill>
              </a:rPr>
              <a:t>IKEA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700" b="1" dirty="0">
                <a:solidFill>
                  <a:schemeClr val="bg1"/>
                </a:solidFill>
              </a:rPr>
              <a:t>Baumärkte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700" b="1" dirty="0">
                <a:solidFill>
                  <a:schemeClr val="bg1"/>
                </a:solidFill>
              </a:rPr>
              <a:t>online</a:t>
            </a:r>
          </a:p>
        </p:txBody>
      </p:sp>
      <p:sp>
        <p:nvSpPr>
          <p:cNvPr id="69" name="Textfeld 68"/>
          <p:cNvSpPr txBox="1"/>
          <p:nvPr/>
        </p:nvSpPr>
        <p:spPr>
          <a:xfrm>
            <a:off x="9426479" y="3441867"/>
            <a:ext cx="1834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Aufbau</a:t>
            </a:r>
          </a:p>
        </p:txBody>
      </p:sp>
      <p:sp>
        <p:nvSpPr>
          <p:cNvPr id="70" name="Ellipse 69"/>
          <p:cNvSpPr/>
          <p:nvPr/>
        </p:nvSpPr>
        <p:spPr>
          <a:xfrm>
            <a:off x="8928328" y="3550570"/>
            <a:ext cx="219600" cy="22054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/>
        </p:nvSpPr>
        <p:spPr>
          <a:xfrm>
            <a:off x="8863237" y="4123142"/>
            <a:ext cx="358113" cy="34667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Textfeld 71"/>
          <p:cNvSpPr txBox="1"/>
          <p:nvPr/>
        </p:nvSpPr>
        <p:spPr>
          <a:xfrm>
            <a:off x="7953073" y="4104258"/>
            <a:ext cx="1020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&gt;KW49</a:t>
            </a:r>
          </a:p>
        </p:txBody>
      </p:sp>
      <p:sp>
        <p:nvSpPr>
          <p:cNvPr id="74" name="Textfeld 73"/>
          <p:cNvSpPr txBox="1"/>
          <p:nvPr/>
        </p:nvSpPr>
        <p:spPr>
          <a:xfrm>
            <a:off x="9426479" y="4069703"/>
            <a:ext cx="1834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i="1" dirty="0">
                <a:solidFill>
                  <a:schemeClr val="bg1"/>
                </a:solidFill>
              </a:rPr>
              <a:t>SURPRISE</a:t>
            </a:r>
          </a:p>
        </p:txBody>
      </p:sp>
      <p:sp>
        <p:nvSpPr>
          <p:cNvPr id="77" name="Textfeld 76"/>
          <p:cNvSpPr txBox="1"/>
          <p:nvPr/>
        </p:nvSpPr>
        <p:spPr>
          <a:xfrm>
            <a:off x="9433181" y="4569290"/>
            <a:ext cx="1827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i="1" dirty="0">
                <a:solidFill>
                  <a:schemeClr val="bg1"/>
                </a:solidFill>
              </a:rPr>
              <a:t>Nutzt den Weltenraum!</a:t>
            </a:r>
          </a:p>
        </p:txBody>
      </p:sp>
      <p:sp>
        <p:nvSpPr>
          <p:cNvPr id="78" name="Ellipse 77"/>
          <p:cNvSpPr/>
          <p:nvPr/>
        </p:nvSpPr>
        <p:spPr>
          <a:xfrm>
            <a:off x="8935356" y="4682049"/>
            <a:ext cx="219600" cy="22054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/>
        </p:nvSpPr>
        <p:spPr>
          <a:xfrm>
            <a:off x="8935356" y="5671671"/>
            <a:ext cx="219600" cy="22054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Textfeld 79"/>
          <p:cNvSpPr txBox="1"/>
          <p:nvPr/>
        </p:nvSpPr>
        <p:spPr>
          <a:xfrm>
            <a:off x="9433181" y="5579228"/>
            <a:ext cx="1827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i="1" dirty="0">
                <a:solidFill>
                  <a:schemeClr val="bg1"/>
                </a:solidFill>
              </a:rPr>
              <a:t>Ausbau?!</a:t>
            </a:r>
          </a:p>
        </p:txBody>
      </p:sp>
      <p:sp>
        <p:nvSpPr>
          <p:cNvPr id="81" name="Textfeld 80"/>
          <p:cNvSpPr txBox="1"/>
          <p:nvPr/>
        </p:nvSpPr>
        <p:spPr>
          <a:xfrm>
            <a:off x="7953073" y="5577593"/>
            <a:ext cx="1020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&gt;2016</a:t>
            </a:r>
          </a:p>
        </p:txBody>
      </p:sp>
      <p:sp>
        <p:nvSpPr>
          <p:cNvPr id="82" name="Rechteck 81"/>
          <p:cNvSpPr/>
          <p:nvPr/>
        </p:nvSpPr>
        <p:spPr>
          <a:xfrm>
            <a:off x="308008" y="3441867"/>
            <a:ext cx="3965348" cy="2699051"/>
          </a:xfrm>
          <a:prstGeom prst="rect">
            <a:avLst/>
          </a:prstGeom>
          <a:solidFill>
            <a:srgbClr val="0070C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Textfeld 82"/>
          <p:cNvSpPr txBox="1"/>
          <p:nvPr/>
        </p:nvSpPr>
        <p:spPr>
          <a:xfrm>
            <a:off x="404261" y="3491772"/>
            <a:ext cx="3815978" cy="2600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</a:rPr>
              <a:t>Plenumsbeschluss über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50" b="1" dirty="0">
                <a:solidFill>
                  <a:schemeClr val="bg1"/>
                </a:solidFill>
              </a:rPr>
              <a:t>Weltenraum-Team darf sich um den OR4 kümmern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50" b="1" dirty="0">
                <a:solidFill>
                  <a:schemeClr val="bg1"/>
                </a:solidFill>
              </a:rPr>
              <a:t>Umsetzung wie beschrieben im Konzept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250" b="1" dirty="0" err="1">
                <a:solidFill>
                  <a:schemeClr val="bg1"/>
                </a:solidFill>
              </a:rPr>
              <a:t>Restfunding</a:t>
            </a:r>
            <a:r>
              <a:rPr lang="de-DE" sz="2250" b="1" dirty="0">
                <a:solidFill>
                  <a:schemeClr val="bg1"/>
                </a:solidFill>
              </a:rPr>
              <a:t> wird vom shack e.V. übernommen</a:t>
            </a:r>
          </a:p>
        </p:txBody>
      </p:sp>
      <p:sp>
        <p:nvSpPr>
          <p:cNvPr id="84" name="Ellipse 83"/>
          <p:cNvSpPr/>
          <p:nvPr/>
        </p:nvSpPr>
        <p:spPr>
          <a:xfrm>
            <a:off x="-133657" y="6456556"/>
            <a:ext cx="461255" cy="4428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Textfeld 84"/>
          <p:cNvSpPr txBox="1"/>
          <p:nvPr/>
        </p:nvSpPr>
        <p:spPr>
          <a:xfrm>
            <a:off x="-25384" y="6406919"/>
            <a:ext cx="3529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b="1" dirty="0">
                <a:solidFill>
                  <a:schemeClr val="bg1"/>
                </a:solidFill>
              </a:rPr>
              <a:t>5</a:t>
            </a:r>
          </a:p>
        </p:txBody>
      </p:sp>
      <p:cxnSp>
        <p:nvCxnSpPr>
          <p:cNvPr id="18" name="Gerader Verbinder 17"/>
          <p:cNvCxnSpPr/>
          <p:nvPr/>
        </p:nvCxnSpPr>
        <p:spPr>
          <a:xfrm>
            <a:off x="9038128" y="375387"/>
            <a:ext cx="0" cy="803084"/>
          </a:xfrm>
          <a:prstGeom prst="line">
            <a:avLst/>
          </a:prstGeom>
          <a:ln w="7302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feld 85"/>
          <p:cNvSpPr txBox="1"/>
          <p:nvPr/>
        </p:nvSpPr>
        <p:spPr>
          <a:xfrm>
            <a:off x="9426478" y="524145"/>
            <a:ext cx="18342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</a:rPr>
              <a:t>Vorplanung</a:t>
            </a:r>
          </a:p>
        </p:txBody>
      </p:sp>
    </p:spTree>
    <p:extLst>
      <p:ext uri="{BB962C8B-B14F-4D97-AF65-F5344CB8AC3E}">
        <p14:creationId xmlns:p14="http://schemas.microsoft.com/office/powerpoint/2010/main" val="408938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 preferRelativeResize="0">
            <a:picLocks noChangeAspect="1"/>
          </p:cNvPicPr>
          <p:nvPr/>
        </p:nvPicPr>
        <p:blipFill rotWithShape="1">
          <a:blip r:embed="rId2"/>
          <a:srcRect l="8752" t="11334" r="14325" b="105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 flipH="1">
            <a:off x="9657552" y="6456556"/>
            <a:ext cx="2534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www.openstreetmap.org</a:t>
            </a:r>
          </a:p>
        </p:txBody>
      </p:sp>
      <p:sp>
        <p:nvSpPr>
          <p:cNvPr id="7" name="Rechteck 6"/>
          <p:cNvSpPr/>
          <p:nvPr/>
        </p:nvSpPr>
        <p:spPr>
          <a:xfrm rot="18614025">
            <a:off x="5334659" y="2220332"/>
            <a:ext cx="536241" cy="36441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 rot="18614025">
            <a:off x="5317968" y="3480535"/>
            <a:ext cx="363942" cy="44829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 rot="18614025">
            <a:off x="4605483" y="3091519"/>
            <a:ext cx="536241" cy="36441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/>
          <p:cNvSpPr txBox="1"/>
          <p:nvPr/>
        </p:nvSpPr>
        <p:spPr>
          <a:xfrm>
            <a:off x="3004605" y="2715611"/>
            <a:ext cx="1777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>
                <a:solidFill>
                  <a:srgbClr val="7030A0"/>
                </a:solidFill>
              </a:rPr>
              <a:t>Weltenraum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4624500" y="1979938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u="sng" dirty="0" err="1">
                <a:solidFill>
                  <a:schemeClr val="accent2">
                    <a:lumMod val="75000"/>
                  </a:schemeClr>
                </a:solidFill>
              </a:rPr>
              <a:t>eLab</a:t>
            </a:r>
            <a:endParaRPr lang="de-DE" sz="24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4508207" y="4209343"/>
            <a:ext cx="14427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Antennen</a:t>
            </a:r>
          </a:p>
          <a:p>
            <a:pPr algn="r"/>
            <a:r>
              <a:rPr lang="de-DE" sz="2400" b="1" u="sng" dirty="0">
                <a:solidFill>
                  <a:srgbClr val="00B050"/>
                </a:solidFill>
              </a:rPr>
              <a:t>Wald</a:t>
            </a:r>
          </a:p>
        </p:txBody>
      </p:sp>
      <p:cxnSp>
        <p:nvCxnSpPr>
          <p:cNvPr id="41" name="Gerader Verbinder 40"/>
          <p:cNvCxnSpPr/>
          <p:nvPr/>
        </p:nvCxnSpPr>
        <p:spPr>
          <a:xfrm flipH="1">
            <a:off x="5561687" y="3648016"/>
            <a:ext cx="62896" cy="343312"/>
          </a:xfrm>
          <a:prstGeom prst="line">
            <a:avLst/>
          </a:prstGeom>
          <a:ln w="412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Ellipse 39"/>
          <p:cNvSpPr/>
          <p:nvPr/>
        </p:nvSpPr>
        <p:spPr>
          <a:xfrm>
            <a:off x="5479240" y="3865190"/>
            <a:ext cx="177209" cy="170121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/>
          <p:cNvSpPr/>
          <p:nvPr/>
        </p:nvSpPr>
        <p:spPr>
          <a:xfrm>
            <a:off x="5535979" y="3564923"/>
            <a:ext cx="177209" cy="1701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Textfeld 50"/>
          <p:cNvSpPr txBox="1"/>
          <p:nvPr/>
        </p:nvSpPr>
        <p:spPr>
          <a:xfrm>
            <a:off x="799236" y="191386"/>
            <a:ext cx="4719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i="1" u="sng" dirty="0" err="1"/>
              <a:t>One</a:t>
            </a:r>
            <a:r>
              <a:rPr lang="de-DE" sz="3200" b="1" i="1" u="sng" dirty="0"/>
              <a:t> </a:t>
            </a:r>
            <a:r>
              <a:rPr lang="de-DE" sz="3200" b="1" i="1" u="sng" dirty="0" err="1"/>
              <a:t>more</a:t>
            </a:r>
            <a:r>
              <a:rPr lang="de-DE" sz="3200" b="1" i="1" u="sng" dirty="0"/>
              <a:t> </a:t>
            </a:r>
            <a:r>
              <a:rPr lang="de-DE" sz="3200" b="1" i="1" u="sng" dirty="0" err="1"/>
              <a:t>slide</a:t>
            </a:r>
            <a:r>
              <a:rPr lang="de-DE" sz="3200" b="1" i="1" u="sng" dirty="0"/>
              <a:t>…</a:t>
            </a:r>
          </a:p>
        </p:txBody>
      </p:sp>
      <p:sp>
        <p:nvSpPr>
          <p:cNvPr id="42" name="Ellipse 41"/>
          <p:cNvSpPr/>
          <p:nvPr/>
        </p:nvSpPr>
        <p:spPr>
          <a:xfrm>
            <a:off x="5323418" y="3561127"/>
            <a:ext cx="177209" cy="17012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 42"/>
          <p:cNvSpPr/>
          <p:nvPr/>
        </p:nvSpPr>
        <p:spPr>
          <a:xfrm>
            <a:off x="6391767" y="375387"/>
            <a:ext cx="5082503" cy="5765531"/>
          </a:xfrm>
          <a:prstGeom prst="rect">
            <a:avLst/>
          </a:prstGeom>
          <a:solidFill>
            <a:srgbClr val="7030A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Textfeld 79"/>
          <p:cNvSpPr txBox="1"/>
          <p:nvPr/>
        </p:nvSpPr>
        <p:spPr>
          <a:xfrm>
            <a:off x="6542499" y="3877329"/>
            <a:ext cx="4815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i="1" dirty="0">
                <a:solidFill>
                  <a:schemeClr val="bg1"/>
                </a:solidFill>
              </a:rPr>
              <a:t>Inhaber	shack e.V.</a:t>
            </a:r>
          </a:p>
          <a:p>
            <a:r>
              <a:rPr lang="de-DE" sz="2000" b="1" i="1" dirty="0">
                <a:solidFill>
                  <a:schemeClr val="bg1"/>
                </a:solidFill>
              </a:rPr>
              <a:t>Bank	GLS Gemeinschaftsbank 	</a:t>
            </a:r>
          </a:p>
          <a:p>
            <a:r>
              <a:rPr lang="de-DE" sz="2000" b="1" i="1" dirty="0">
                <a:solidFill>
                  <a:schemeClr val="bg1"/>
                </a:solidFill>
              </a:rPr>
              <a:t>IBAN	DE44430609677016809500	</a:t>
            </a:r>
          </a:p>
          <a:p>
            <a:r>
              <a:rPr lang="de-DE" sz="2000" b="1" i="1" dirty="0">
                <a:solidFill>
                  <a:schemeClr val="bg1"/>
                </a:solidFill>
              </a:rPr>
              <a:t>BIC	GENODEM1GLS	</a:t>
            </a:r>
          </a:p>
          <a:p>
            <a:endParaRPr lang="de-DE" sz="2000" b="1" i="1" dirty="0">
              <a:solidFill>
                <a:schemeClr val="bg1"/>
              </a:solidFill>
            </a:endParaRPr>
          </a:p>
          <a:p>
            <a:r>
              <a:rPr lang="de-DE" sz="2000" b="1" i="1" dirty="0">
                <a:solidFill>
                  <a:schemeClr val="bg1"/>
                </a:solidFill>
              </a:rPr>
              <a:t>mehr...</a:t>
            </a:r>
          </a:p>
          <a:p>
            <a:r>
              <a:rPr lang="de-DE" sz="1400" b="1" i="1" dirty="0">
                <a:solidFill>
                  <a:schemeClr val="bg1"/>
                </a:solidFill>
              </a:rPr>
              <a:t>http://shackspace.de/wiki/doku.php?id=golden_bankaccount</a:t>
            </a:r>
            <a:r>
              <a:rPr lang="de-DE" sz="2000" b="1" i="1" dirty="0">
                <a:solidFill>
                  <a:schemeClr val="bg1"/>
                </a:solidFill>
              </a:rPr>
              <a:t>	</a:t>
            </a:r>
          </a:p>
        </p:txBody>
      </p:sp>
      <p:sp>
        <p:nvSpPr>
          <p:cNvPr id="82" name="Rechteck 81"/>
          <p:cNvSpPr/>
          <p:nvPr/>
        </p:nvSpPr>
        <p:spPr>
          <a:xfrm>
            <a:off x="308008" y="3441867"/>
            <a:ext cx="3965348" cy="2699051"/>
          </a:xfrm>
          <a:prstGeom prst="rect">
            <a:avLst/>
          </a:prstGeom>
          <a:solidFill>
            <a:srgbClr val="0070C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Textfeld 82"/>
          <p:cNvSpPr txBox="1"/>
          <p:nvPr/>
        </p:nvSpPr>
        <p:spPr>
          <a:xfrm>
            <a:off x="404261" y="3491772"/>
            <a:ext cx="381597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u="sng" dirty="0">
                <a:solidFill>
                  <a:schemeClr val="bg1"/>
                </a:solidFill>
              </a:rPr>
              <a:t>Macht mit!</a:t>
            </a:r>
          </a:p>
          <a:p>
            <a:endParaRPr lang="de-DE" b="1" dirty="0">
              <a:solidFill>
                <a:schemeClr val="bg1"/>
              </a:solidFill>
            </a:endParaRPr>
          </a:p>
          <a:p>
            <a:r>
              <a:rPr lang="de-DE" sz="2000" b="1" dirty="0">
                <a:solidFill>
                  <a:schemeClr val="bg1"/>
                </a:solidFill>
              </a:rPr>
              <a:t>Weltenraumteam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 err="1">
                <a:solidFill>
                  <a:schemeClr val="bg1"/>
                </a:solidFill>
              </a:rPr>
              <a:t>weltenraum</a:t>
            </a:r>
            <a:r>
              <a:rPr lang="de-DE" sz="1700" b="1" dirty="0">
                <a:solidFill>
                  <a:schemeClr val="bg1"/>
                </a:solidFill>
              </a:rPr>
              <a:t>    aerospaceresearch.net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10" b="1" dirty="0">
                <a:solidFill>
                  <a:schemeClr val="bg1"/>
                </a:solidFill>
              </a:rPr>
              <a:t>github.com/</a:t>
            </a:r>
            <a:r>
              <a:rPr lang="de-DE" sz="1410" b="1" dirty="0" err="1">
                <a:solidFill>
                  <a:schemeClr val="bg1"/>
                </a:solidFill>
              </a:rPr>
              <a:t>aerospaceresearch</a:t>
            </a:r>
            <a:r>
              <a:rPr lang="de-DE" sz="1410" b="1" dirty="0">
                <a:solidFill>
                  <a:schemeClr val="bg1"/>
                </a:solidFill>
              </a:rPr>
              <a:t>/</a:t>
            </a:r>
            <a:r>
              <a:rPr lang="de-DE" sz="1410" b="1" dirty="0" err="1">
                <a:solidFill>
                  <a:schemeClr val="bg1"/>
                </a:solidFill>
              </a:rPr>
              <a:t>weltenraum</a:t>
            </a:r>
            <a:endParaRPr lang="de-DE" sz="1410" b="1" dirty="0">
              <a:solidFill>
                <a:schemeClr val="bg1"/>
              </a:solidFill>
            </a:endParaRPr>
          </a:p>
          <a:p>
            <a:endParaRPr lang="de-DE" sz="1700" b="1" dirty="0">
              <a:solidFill>
                <a:schemeClr val="bg1"/>
              </a:solidFill>
            </a:endParaRPr>
          </a:p>
          <a:p>
            <a:r>
              <a:rPr lang="de-DE" sz="2000" b="1" dirty="0" err="1">
                <a:solidFill>
                  <a:schemeClr val="bg1"/>
                </a:solidFill>
              </a:rPr>
              <a:t>FreiFunk</a:t>
            </a:r>
            <a:r>
              <a:rPr lang="de-DE" sz="2000" b="1" dirty="0">
                <a:solidFill>
                  <a:schemeClr val="bg1"/>
                </a:solidFill>
              </a:rPr>
              <a:t>-Stuttgart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>
                <a:solidFill>
                  <a:schemeClr val="bg1"/>
                </a:solidFill>
              </a:rPr>
              <a:t>www.freifunk-stuttgart.de</a:t>
            </a:r>
          </a:p>
        </p:txBody>
      </p:sp>
      <p:sp>
        <p:nvSpPr>
          <p:cNvPr id="84" name="Ellipse 83"/>
          <p:cNvSpPr/>
          <p:nvPr/>
        </p:nvSpPr>
        <p:spPr>
          <a:xfrm>
            <a:off x="-133657" y="6456556"/>
            <a:ext cx="461255" cy="4428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Textfeld 84"/>
          <p:cNvSpPr txBox="1"/>
          <p:nvPr/>
        </p:nvSpPr>
        <p:spPr>
          <a:xfrm>
            <a:off x="-25384" y="6406919"/>
            <a:ext cx="94929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b="1" dirty="0">
                <a:solidFill>
                  <a:schemeClr val="bg1"/>
                </a:solidFill>
              </a:rPr>
              <a:t>E </a:t>
            </a:r>
            <a:r>
              <a:rPr lang="de-DE" sz="2600" b="1" dirty="0" err="1"/>
              <a:t>nde</a:t>
            </a:r>
            <a:endParaRPr lang="de-DE" sz="2600" b="1" dirty="0"/>
          </a:p>
        </p:txBody>
      </p:sp>
      <p:sp>
        <p:nvSpPr>
          <p:cNvPr id="46" name="Textfeld 45"/>
          <p:cNvSpPr txBox="1"/>
          <p:nvPr/>
        </p:nvSpPr>
        <p:spPr>
          <a:xfrm>
            <a:off x="6542499" y="443121"/>
            <a:ext cx="4740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u="sng" dirty="0">
                <a:solidFill>
                  <a:schemeClr val="bg1"/>
                </a:solidFill>
              </a:rPr>
              <a:t>Bitte heute noch überweisen!</a:t>
            </a:r>
            <a:endParaRPr lang="de-DE" sz="1700" b="1" dirty="0">
              <a:solidFill>
                <a:schemeClr val="bg1"/>
              </a:solidFill>
            </a:endParaRPr>
          </a:p>
        </p:txBody>
      </p:sp>
      <p:sp>
        <p:nvSpPr>
          <p:cNvPr id="47" name="Textfeld 46"/>
          <p:cNvSpPr txBox="1"/>
          <p:nvPr/>
        </p:nvSpPr>
        <p:spPr>
          <a:xfrm>
            <a:off x="6391768" y="1487538"/>
            <a:ext cx="5082502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i="1" dirty="0">
                <a:solidFill>
                  <a:schemeClr val="bg1"/>
                </a:solidFill>
              </a:rPr>
              <a:t>Betreff (bitte genau so!)</a:t>
            </a:r>
          </a:p>
          <a:p>
            <a:pPr algn="ctr"/>
            <a:r>
              <a:rPr lang="de-DE" sz="4200" b="1" i="1" dirty="0">
                <a:solidFill>
                  <a:schemeClr val="bg1"/>
                </a:solidFill>
              </a:rPr>
              <a:t>“Spende,</a:t>
            </a:r>
          </a:p>
          <a:p>
            <a:pPr algn="ctr"/>
            <a:r>
              <a:rPr lang="de-DE" sz="4200" b="1" i="1" dirty="0">
                <a:solidFill>
                  <a:schemeClr val="bg1"/>
                </a:solidFill>
              </a:rPr>
              <a:t>bevorzugt Weltenraum“</a:t>
            </a:r>
          </a:p>
        </p:txBody>
      </p:sp>
      <p:sp>
        <p:nvSpPr>
          <p:cNvPr id="48" name="Textfeld 47"/>
          <p:cNvSpPr txBox="1"/>
          <p:nvPr/>
        </p:nvSpPr>
        <p:spPr>
          <a:xfrm>
            <a:off x="6580138" y="855062"/>
            <a:ext cx="4740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i="1" dirty="0">
                <a:solidFill>
                  <a:schemeClr val="bg1"/>
                </a:solidFill>
              </a:rPr>
              <a:t>gegen Spendenbescheinigung</a:t>
            </a:r>
            <a:endParaRPr lang="de-DE" sz="1700" b="1" i="1" dirty="0">
              <a:solidFill>
                <a:schemeClr val="bg1"/>
              </a:solidFill>
            </a:endParaRPr>
          </a:p>
        </p:txBody>
      </p:sp>
      <p:sp>
        <p:nvSpPr>
          <p:cNvPr id="49" name="Textfeld 48"/>
          <p:cNvSpPr txBox="1"/>
          <p:nvPr/>
        </p:nvSpPr>
        <p:spPr>
          <a:xfrm>
            <a:off x="1776369" y="4471958"/>
            <a:ext cx="49489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700" b="1" dirty="0">
                <a:solidFill>
                  <a:schemeClr val="bg1"/>
                </a:solidFill>
              </a:rPr>
              <a:t>@</a:t>
            </a:r>
          </a:p>
        </p:txBody>
      </p:sp>
      <p:sp>
        <p:nvSpPr>
          <p:cNvPr id="52" name="Rechteck 51"/>
          <p:cNvSpPr/>
          <p:nvPr/>
        </p:nvSpPr>
        <p:spPr>
          <a:xfrm>
            <a:off x="304201" y="966341"/>
            <a:ext cx="3965348" cy="1243459"/>
          </a:xfrm>
          <a:prstGeom prst="rect">
            <a:avLst/>
          </a:prstGeom>
          <a:solidFill>
            <a:srgbClr val="FF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extfeld 1"/>
          <p:cNvSpPr txBox="1"/>
          <p:nvPr/>
        </p:nvSpPr>
        <p:spPr>
          <a:xfrm flipH="1">
            <a:off x="686176" y="977351"/>
            <a:ext cx="336512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000" b="1" i="1" u="sng" dirty="0">
                <a:solidFill>
                  <a:schemeClr val="bg1"/>
                </a:solidFill>
              </a:rPr>
              <a:t>DANKE!</a:t>
            </a:r>
          </a:p>
        </p:txBody>
      </p:sp>
    </p:spTree>
    <p:extLst>
      <p:ext uri="{BB962C8B-B14F-4D97-AF65-F5344CB8AC3E}">
        <p14:creationId xmlns:p14="http://schemas.microsoft.com/office/powerpoint/2010/main" val="839912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361</Words>
  <Application>Microsoft Office PowerPoint</Application>
  <PresentationFormat>Breitbild</PresentationFormat>
  <Paragraphs>187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 Hornig</dc:creator>
  <cp:lastModifiedBy>Andreas Hornig</cp:lastModifiedBy>
  <cp:revision>78</cp:revision>
  <dcterms:created xsi:type="dcterms:W3CDTF">2016-10-17T17:48:02Z</dcterms:created>
  <dcterms:modified xsi:type="dcterms:W3CDTF">2016-10-20T21:20:35Z</dcterms:modified>
</cp:coreProperties>
</file>

<file path=docProps/thumbnail.jpeg>
</file>